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7556500" cy="10693400"/>
  <p:notesSz cx="7099300" cy="10234613"/>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96"/>
    <p:restoredTop sz="94665"/>
  </p:normalViewPr>
  <p:slideViewPr>
    <p:cSldViewPr>
      <p:cViewPr>
        <p:scale>
          <a:sx n="93" d="100"/>
          <a:sy n="93" d="100"/>
        </p:scale>
        <p:origin x="1004" y="44"/>
      </p:cViewPr>
      <p:guideLst>
        <p:guide orient="horz" pos="2880"/>
        <p:guide pos="2160"/>
      </p:guideLst>
    </p:cSldViewPr>
  </p:slideViewPr>
  <p:notesTextViewPr>
    <p:cViewPr>
      <p:scale>
        <a:sx n="125" d="100"/>
        <a:sy n="125" d="100"/>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977" cy="513789"/>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63" tIns="47732" rIns="95463" bIns="47732" rtlCol="0"/>
          <a:lstStyle>
            <a:lvl1pPr algn="r">
              <a:defRPr sz="1300"/>
            </a:lvl1pPr>
          </a:lstStyle>
          <a:p>
            <a:fld id="{5467D35E-BD8E-D64C-B9F1-DB7AD563D181}" type="datetimeFigureOut">
              <a:rPr kumimoji="1" lang="ja-JP" altLang="en-US" smtClean="0"/>
              <a:t>2025/6/19</a:t>
            </a:fld>
            <a:endParaRPr kumimoji="1" lang="ja-JP" altLang="en-US"/>
          </a:p>
        </p:txBody>
      </p:sp>
      <p:sp>
        <p:nvSpPr>
          <p:cNvPr id="4" name="スライド イメージ プレースホルダー 3"/>
          <p:cNvSpPr>
            <a:spLocks noGrp="1" noRot="1" noChangeAspect="1"/>
          </p:cNvSpPr>
          <p:nvPr>
            <p:ph type="sldImg" idx="2"/>
          </p:nvPr>
        </p:nvSpPr>
        <p:spPr>
          <a:xfrm>
            <a:off x="2330450" y="1279525"/>
            <a:ext cx="2438400" cy="3452813"/>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429" y="4925459"/>
            <a:ext cx="5680444" cy="4029621"/>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6977" cy="513789"/>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63" tIns="47732" rIns="95463" bIns="47732" rtlCol="0" anchor="b"/>
          <a:lstStyle>
            <a:lvl1pPr algn="r">
              <a:defRPr sz="1300"/>
            </a:lvl1pPr>
          </a:lstStyle>
          <a:p>
            <a:fld id="{7E7CF61E-D31A-B847-B495-E3FBD9955DD8}" type="slidenum">
              <a:rPr kumimoji="1" lang="ja-JP" altLang="en-US" smtClean="0"/>
              <a:t>‹#›</a:t>
            </a:fld>
            <a:endParaRPr kumimoji="1" lang="ja-JP" altLang="en-US"/>
          </a:p>
        </p:txBody>
      </p:sp>
    </p:spTree>
    <p:extLst>
      <p:ext uri="{BB962C8B-B14F-4D97-AF65-F5344CB8AC3E}">
        <p14:creationId xmlns:p14="http://schemas.microsoft.com/office/powerpoint/2010/main" val="25544245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E7CF61E-D31A-B847-B495-E3FBD9955DD8}" type="slidenum">
              <a:rPr kumimoji="1" lang="ja-JP" altLang="en-US" smtClean="0"/>
              <a:t>1</a:t>
            </a:fld>
            <a:endParaRPr kumimoji="1" lang="ja-JP" altLang="en-US"/>
          </a:p>
        </p:txBody>
      </p:sp>
    </p:spTree>
    <p:extLst>
      <p:ext uri="{BB962C8B-B14F-4D97-AF65-F5344CB8AC3E}">
        <p14:creationId xmlns:p14="http://schemas.microsoft.com/office/powerpoint/2010/main" val="317450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E7CF61E-D31A-B847-B495-E3FBD9955DD8}" type="slidenum">
              <a:rPr kumimoji="1" lang="ja-JP" altLang="en-US" smtClean="0"/>
              <a:t>2</a:t>
            </a:fld>
            <a:endParaRPr kumimoji="1" lang="ja-JP" altLang="en-US"/>
          </a:p>
        </p:txBody>
      </p:sp>
    </p:spTree>
    <p:extLst>
      <p:ext uri="{BB962C8B-B14F-4D97-AF65-F5344CB8AC3E}">
        <p14:creationId xmlns:p14="http://schemas.microsoft.com/office/powerpoint/2010/main" val="129752780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slideLayout" Target="../slideLayouts/slideLayout3.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theme" Target="../theme/theme1.xml" />
  <Relationship Id="rId5" Type="http://schemas.openxmlformats.org/officeDocument/2006/relationships/slideLayout" Target="../slideLayouts/slideLayout5.xml" />
  <Relationship Id="rId4" Type="http://schemas.openxmlformats.org/officeDocument/2006/relationships/slideLayout" Target="../slideLayouts/slideLayout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6/19/2025</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5.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5.xml" />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8000" y="8109025"/>
            <a:ext cx="7340600" cy="2428875"/>
          </a:xfrm>
          <a:custGeom>
            <a:avLst/>
            <a:gdLst/>
            <a:ahLst/>
            <a:cxnLst/>
            <a:rect l="l" t="t" r="r" b="b"/>
            <a:pathLst>
              <a:path w="7340600" h="2428875">
                <a:moveTo>
                  <a:pt x="7340498" y="0"/>
                </a:moveTo>
                <a:lnTo>
                  <a:pt x="0" y="0"/>
                </a:lnTo>
                <a:lnTo>
                  <a:pt x="0" y="2428455"/>
                </a:lnTo>
                <a:lnTo>
                  <a:pt x="7340498" y="2428455"/>
                </a:lnTo>
                <a:lnTo>
                  <a:pt x="7340498" y="0"/>
                </a:lnTo>
                <a:close/>
              </a:path>
            </a:pathLst>
          </a:custGeom>
          <a:solidFill>
            <a:srgbClr val="231F20"/>
          </a:solidFill>
        </p:spPr>
        <p:txBody>
          <a:bodyPr wrap="square" lIns="0" tIns="0" rIns="0" bIns="0" rtlCol="0"/>
          <a:lstStyle/>
          <a:p>
            <a:endParaRPr/>
          </a:p>
        </p:txBody>
      </p:sp>
      <p:sp>
        <p:nvSpPr>
          <p:cNvPr id="3" name="object 3"/>
          <p:cNvSpPr/>
          <p:nvPr/>
        </p:nvSpPr>
        <p:spPr>
          <a:xfrm>
            <a:off x="108000" y="131978"/>
            <a:ext cx="7340600" cy="627380"/>
          </a:xfrm>
          <a:custGeom>
            <a:avLst/>
            <a:gdLst/>
            <a:ahLst/>
            <a:cxnLst/>
            <a:rect l="l" t="t" r="r" b="b"/>
            <a:pathLst>
              <a:path w="7340600" h="627380">
                <a:moveTo>
                  <a:pt x="7340498" y="0"/>
                </a:moveTo>
                <a:lnTo>
                  <a:pt x="0" y="0"/>
                </a:lnTo>
                <a:lnTo>
                  <a:pt x="0" y="627189"/>
                </a:lnTo>
                <a:lnTo>
                  <a:pt x="7340498" y="627189"/>
                </a:lnTo>
                <a:lnTo>
                  <a:pt x="7340498" y="0"/>
                </a:lnTo>
                <a:close/>
              </a:path>
            </a:pathLst>
          </a:custGeom>
          <a:solidFill>
            <a:srgbClr val="221916"/>
          </a:solidFill>
        </p:spPr>
        <p:txBody>
          <a:bodyPr wrap="square" lIns="0" tIns="0" rIns="0" bIns="0" rtlCol="0"/>
          <a:lstStyle/>
          <a:p>
            <a:endParaRPr>
              <a:latin typeface="MS明朝"/>
            </a:endParaRPr>
          </a:p>
        </p:txBody>
      </p:sp>
      <p:sp>
        <p:nvSpPr>
          <p:cNvPr id="4" name="object 4"/>
          <p:cNvSpPr txBox="1"/>
          <p:nvPr/>
        </p:nvSpPr>
        <p:spPr>
          <a:xfrm>
            <a:off x="1242287" y="309552"/>
            <a:ext cx="4966970" cy="292100"/>
          </a:xfrm>
          <a:prstGeom prst="rect">
            <a:avLst/>
          </a:prstGeom>
        </p:spPr>
        <p:txBody>
          <a:bodyPr vert="horz" wrap="square" lIns="0" tIns="12065" rIns="0" bIns="0" rtlCol="0">
            <a:spAutoFit/>
          </a:bodyPr>
          <a:lstStyle/>
          <a:p>
            <a:pPr marL="12700">
              <a:lnSpc>
                <a:spcPct val="100000"/>
              </a:lnSpc>
              <a:spcBef>
                <a:spcPts val="95"/>
              </a:spcBef>
            </a:pPr>
            <a:r>
              <a:rPr sz="1750" dirty="0">
                <a:solidFill>
                  <a:srgbClr val="FFFFFF"/>
                </a:solidFill>
                <a:latin typeface="MS明朝"/>
                <a:cs typeface="ヒラギノ明朝 ProN W3"/>
              </a:rPr>
              <a:t>「ふたばワールド 2025 in かわうち」開催要領</a:t>
            </a:r>
            <a:endParaRPr sz="1750" dirty="0">
              <a:latin typeface="MS明朝"/>
              <a:cs typeface="ヒラギノ明朝 ProN W3"/>
            </a:endParaRPr>
          </a:p>
        </p:txBody>
      </p:sp>
      <p:sp>
        <p:nvSpPr>
          <p:cNvPr id="5" name="object 5"/>
          <p:cNvSpPr txBox="1"/>
          <p:nvPr/>
        </p:nvSpPr>
        <p:spPr>
          <a:xfrm>
            <a:off x="1385659" y="978024"/>
            <a:ext cx="5744210" cy="513923"/>
          </a:xfrm>
          <a:prstGeom prst="rect">
            <a:avLst/>
          </a:prstGeom>
        </p:spPr>
        <p:txBody>
          <a:bodyPr vert="horz" wrap="square" lIns="0" tIns="12065" rIns="0" bIns="0" rtlCol="0">
            <a:spAutoFit/>
          </a:bodyPr>
          <a:lstStyle/>
          <a:p>
            <a:pPr marL="12700" marR="5080" algn="just">
              <a:lnSpc>
                <a:spcPct val="110700"/>
              </a:lnSpc>
              <a:spcBef>
                <a:spcPts val="95"/>
              </a:spcBef>
            </a:pPr>
            <a:r>
              <a:rPr sz="950" dirty="0" err="1">
                <a:solidFill>
                  <a:srgbClr val="231F20"/>
                </a:solidFill>
                <a:latin typeface="MS明朝"/>
                <a:cs typeface="ヒラギノ明朝 ProN W3"/>
              </a:rPr>
              <a:t>東日本大震災及び原子力発電所事故により、避難した双葉地方の住民の絆を繋ぐことはもとより、双葉</a:t>
            </a:r>
            <a:endParaRPr lang="en-US" sz="950" dirty="0">
              <a:solidFill>
                <a:srgbClr val="231F20"/>
              </a:solidFill>
              <a:latin typeface="MS明朝"/>
              <a:cs typeface="ヒラギノ明朝 ProN W3"/>
            </a:endParaRPr>
          </a:p>
          <a:p>
            <a:pPr marL="12700" marR="5080" algn="just">
              <a:lnSpc>
                <a:spcPct val="110700"/>
              </a:lnSpc>
              <a:spcBef>
                <a:spcPts val="95"/>
              </a:spcBef>
            </a:pPr>
            <a:r>
              <a:rPr sz="950" dirty="0" err="1">
                <a:solidFill>
                  <a:srgbClr val="231F20"/>
                </a:solidFill>
                <a:latin typeface="MS明朝"/>
                <a:cs typeface="ヒラギノ明朝 ProN W3"/>
              </a:rPr>
              <a:t>地方に移住された方々や双葉地方に思いを寄せている方々とも交流を図り</a:t>
            </a:r>
            <a:r>
              <a:rPr sz="950" dirty="0">
                <a:solidFill>
                  <a:srgbClr val="231F20"/>
                </a:solidFill>
                <a:latin typeface="MS明朝"/>
                <a:cs typeface="ヒラギノ明朝 ProN W3"/>
              </a:rPr>
              <a:t>、「</a:t>
            </a:r>
            <a:r>
              <a:rPr sz="950" dirty="0" err="1">
                <a:solidFill>
                  <a:srgbClr val="231F20"/>
                </a:solidFill>
                <a:latin typeface="MS明朝"/>
                <a:cs typeface="ヒラギノ明朝 ProN W3"/>
              </a:rPr>
              <a:t>ふるさとふたば」の絆の</a:t>
            </a:r>
            <a:endParaRPr lang="en-US" sz="950" dirty="0">
              <a:solidFill>
                <a:srgbClr val="231F20"/>
              </a:solidFill>
              <a:latin typeface="MS明朝"/>
              <a:cs typeface="ヒラギノ明朝 ProN W3"/>
            </a:endParaRPr>
          </a:p>
          <a:p>
            <a:pPr marL="12700" marR="5080" algn="just">
              <a:lnSpc>
                <a:spcPct val="110700"/>
              </a:lnSpc>
              <a:spcBef>
                <a:spcPts val="95"/>
              </a:spcBef>
            </a:pPr>
            <a:r>
              <a:rPr sz="950" dirty="0" err="1">
                <a:solidFill>
                  <a:srgbClr val="231F20"/>
                </a:solidFill>
                <a:latin typeface="MS明朝"/>
                <a:cs typeface="ヒラギノ明朝 ProN W3"/>
              </a:rPr>
              <a:t>輪を広げ、双葉地方の更なる振興を図る</a:t>
            </a:r>
            <a:r>
              <a:rPr sz="950" dirty="0">
                <a:solidFill>
                  <a:srgbClr val="231F20"/>
                </a:solidFill>
                <a:latin typeface="MS明朝"/>
                <a:cs typeface="ヒラギノ明朝 ProN W3"/>
              </a:rPr>
              <a:t>。</a:t>
            </a:r>
            <a:endParaRPr sz="950" dirty="0">
              <a:latin typeface="MS明朝"/>
              <a:cs typeface="ヒラギノ明朝 ProN W3"/>
            </a:endParaRPr>
          </a:p>
        </p:txBody>
      </p:sp>
      <p:sp>
        <p:nvSpPr>
          <p:cNvPr id="6" name="object 6"/>
          <p:cNvSpPr txBox="1"/>
          <p:nvPr/>
        </p:nvSpPr>
        <p:spPr>
          <a:xfrm>
            <a:off x="1385659" y="1631583"/>
            <a:ext cx="419989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双葉地方広域市町村圏組合、一般財団法人福島県電源地域振興財団、川内村</a:t>
            </a:r>
            <a:endParaRPr sz="950">
              <a:latin typeface="MS明朝"/>
              <a:cs typeface="ヒラギノ明朝 ProN W3"/>
            </a:endParaRPr>
          </a:p>
        </p:txBody>
      </p:sp>
      <p:sp>
        <p:nvSpPr>
          <p:cNvPr id="7" name="object 7"/>
          <p:cNvSpPr txBox="1"/>
          <p:nvPr/>
        </p:nvSpPr>
        <p:spPr>
          <a:xfrm>
            <a:off x="1324002" y="1939879"/>
            <a:ext cx="949512" cy="491801"/>
          </a:xfrm>
          <a:prstGeom prst="rect">
            <a:avLst/>
          </a:prstGeom>
        </p:spPr>
        <p:txBody>
          <a:bodyPr vert="horz" wrap="square" lIns="0" tIns="27305" rIns="0" bIns="0" rtlCol="0">
            <a:spAutoFit/>
          </a:bodyPr>
          <a:lstStyle/>
          <a:p>
            <a:pPr marL="12700">
              <a:lnSpc>
                <a:spcPct val="100000"/>
              </a:lnSpc>
              <a:spcBef>
                <a:spcPts val="215"/>
              </a:spcBef>
              <a:tabLst>
                <a:tab pos="391795" algn="l"/>
              </a:tabLst>
            </a:pPr>
            <a:r>
              <a:rPr sz="950" dirty="0">
                <a:solidFill>
                  <a:srgbClr val="231F20"/>
                </a:solidFill>
                <a:latin typeface="MS明朝"/>
                <a:cs typeface="ヒラギノ明朝 ProN W3"/>
              </a:rPr>
              <a:t>〔共	催〕</a:t>
            </a:r>
            <a:endParaRPr sz="950" dirty="0">
              <a:latin typeface="MS明朝"/>
              <a:cs typeface="ヒラギノ明朝 ProN W3"/>
            </a:endParaRPr>
          </a:p>
          <a:p>
            <a:pPr marL="12700">
              <a:lnSpc>
                <a:spcPct val="100000"/>
              </a:lnSpc>
              <a:spcBef>
                <a:spcPts val="125"/>
              </a:spcBef>
            </a:pPr>
            <a:r>
              <a:rPr sz="950" dirty="0">
                <a:solidFill>
                  <a:srgbClr val="231F20"/>
                </a:solidFill>
                <a:latin typeface="MS明朝"/>
                <a:cs typeface="ヒラギノ明朝 ProN W3"/>
              </a:rPr>
              <a:t>〔協力・支援〕</a:t>
            </a:r>
            <a:endParaRPr sz="950" dirty="0">
              <a:latin typeface="MS明朝"/>
              <a:cs typeface="ヒラギノ明朝 ProN W3"/>
            </a:endParaRPr>
          </a:p>
          <a:p>
            <a:pPr marL="12700">
              <a:lnSpc>
                <a:spcPct val="100000"/>
              </a:lnSpc>
              <a:spcBef>
                <a:spcPts val="120"/>
              </a:spcBef>
              <a:tabLst>
                <a:tab pos="391795" algn="l"/>
              </a:tabLst>
            </a:pPr>
            <a:r>
              <a:rPr sz="950" dirty="0">
                <a:solidFill>
                  <a:srgbClr val="231F20"/>
                </a:solidFill>
                <a:latin typeface="MS明朝"/>
                <a:cs typeface="ヒラギノ明朝 ProN W3"/>
              </a:rPr>
              <a:t>〔後	援〕</a:t>
            </a:r>
            <a:endParaRPr sz="950" dirty="0">
              <a:latin typeface="MS明朝"/>
              <a:cs typeface="ヒラギノ明朝 ProN W3"/>
            </a:endParaRPr>
          </a:p>
        </p:txBody>
      </p:sp>
      <p:sp>
        <p:nvSpPr>
          <p:cNvPr id="9" name="object 9"/>
          <p:cNvSpPr txBox="1"/>
          <p:nvPr/>
        </p:nvSpPr>
        <p:spPr>
          <a:xfrm>
            <a:off x="1324015" y="3074323"/>
            <a:ext cx="657860" cy="161583"/>
          </a:xfrm>
          <a:prstGeom prst="rect">
            <a:avLst/>
          </a:prstGeom>
        </p:spPr>
        <p:txBody>
          <a:bodyPr vert="horz" wrap="square" lIns="0" tIns="15240" rIns="0" bIns="0" rtlCol="0">
            <a:spAutoFit/>
          </a:bodyPr>
          <a:lstStyle/>
          <a:p>
            <a:pPr marL="12700">
              <a:lnSpc>
                <a:spcPct val="100000"/>
              </a:lnSpc>
              <a:spcBef>
                <a:spcPts val="120"/>
              </a:spcBef>
              <a:tabLst>
                <a:tab pos="391795" algn="l"/>
              </a:tabLst>
            </a:pPr>
            <a:r>
              <a:rPr sz="950" dirty="0">
                <a:solidFill>
                  <a:srgbClr val="231F20"/>
                </a:solidFill>
                <a:latin typeface="MS明朝"/>
                <a:cs typeface="ヒラギノ明朝 ProN W3"/>
              </a:rPr>
              <a:t>〔協	賛〕</a:t>
            </a:r>
            <a:endParaRPr sz="950">
              <a:latin typeface="MS明朝"/>
              <a:cs typeface="ヒラギノ明朝 ProN W3"/>
            </a:endParaRPr>
          </a:p>
        </p:txBody>
      </p:sp>
      <p:sp>
        <p:nvSpPr>
          <p:cNvPr id="10" name="object 10"/>
          <p:cNvSpPr txBox="1"/>
          <p:nvPr/>
        </p:nvSpPr>
        <p:spPr>
          <a:xfrm>
            <a:off x="1324015" y="3394937"/>
            <a:ext cx="2079625"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「ふたばワールド2025」実行委員会</a:t>
            </a:r>
            <a:endParaRPr sz="950">
              <a:latin typeface="MS明朝"/>
              <a:cs typeface="ヒラギノ明朝 ProN W3"/>
            </a:endParaRPr>
          </a:p>
        </p:txBody>
      </p:sp>
      <p:sp>
        <p:nvSpPr>
          <p:cNvPr id="11" name="object 11"/>
          <p:cNvSpPr txBox="1"/>
          <p:nvPr/>
        </p:nvSpPr>
        <p:spPr>
          <a:xfrm>
            <a:off x="1324015" y="3555244"/>
            <a:ext cx="6416635" cy="161583"/>
          </a:xfrm>
          <a:prstGeom prst="rect">
            <a:avLst/>
          </a:prstGeom>
        </p:spPr>
        <p:txBody>
          <a:bodyPr vert="horz" wrap="square" lIns="0" tIns="15240" rIns="0" bIns="0" rtlCol="0">
            <a:spAutoFit/>
          </a:bodyPr>
          <a:lstStyle/>
          <a:p>
            <a:pPr marL="12700">
              <a:lnSpc>
                <a:spcPct val="100000"/>
              </a:lnSpc>
              <a:spcBef>
                <a:spcPts val="120"/>
              </a:spcBef>
              <a:tabLst>
                <a:tab pos="962025" algn="l"/>
              </a:tabLst>
            </a:pPr>
            <a:r>
              <a:rPr sz="950" dirty="0">
                <a:solidFill>
                  <a:srgbClr val="231F20"/>
                </a:solidFill>
                <a:latin typeface="MS明朝"/>
                <a:cs typeface="ヒラギノ明朝 ProN W3"/>
              </a:rPr>
              <a:t>〔構成員〕	</a:t>
            </a:r>
            <a:r>
              <a:rPr sz="950" dirty="0">
                <a:solidFill>
                  <a:srgbClr val="231F20"/>
                </a:solidFill>
                <a:latin typeface="MS明朝"/>
                <a:ea typeface="ヒラギノ明朝 ProN W3" panose="02020300000000000000" pitchFamily="18" charset="-128"/>
                <a:cs typeface="ヒラギノ明朝 ProN W3"/>
              </a:rPr>
              <a:t>川内村商工会、広野町商工会、楢葉町商工会、富岡町商工会</a:t>
            </a:r>
            <a:endParaRPr sz="950" dirty="0">
              <a:latin typeface="MS明朝"/>
              <a:ea typeface="ヒラギノ明朝 ProN W3" panose="02020300000000000000" pitchFamily="18" charset="-128"/>
              <a:cs typeface="ヒラギノ明朝 ProN W3"/>
            </a:endParaRPr>
          </a:p>
        </p:txBody>
      </p:sp>
      <p:sp>
        <p:nvSpPr>
          <p:cNvPr id="12" name="object 12"/>
          <p:cNvSpPr txBox="1"/>
          <p:nvPr/>
        </p:nvSpPr>
        <p:spPr>
          <a:xfrm>
            <a:off x="2273514" y="3703207"/>
            <a:ext cx="5175086" cy="953466"/>
          </a:xfrm>
          <a:prstGeom prst="rect">
            <a:avLst/>
          </a:prstGeom>
        </p:spPr>
        <p:txBody>
          <a:bodyPr vert="horz" wrap="square" lIns="0" tIns="12065" rIns="0" bIns="0" rtlCol="0">
            <a:spAutoFit/>
          </a:bodyPr>
          <a:lstStyle/>
          <a:p>
            <a:pPr marL="14400" marR="1515745">
              <a:spcBef>
                <a:spcPts val="120"/>
              </a:spcBef>
            </a:pPr>
            <a:r>
              <a:rPr sz="950" dirty="0" err="1">
                <a:solidFill>
                  <a:srgbClr val="231F20"/>
                </a:solidFill>
                <a:latin typeface="MS明朝"/>
                <a:ea typeface="ヒラギノ明朝 ProN W3" panose="02020300000000000000" pitchFamily="18" charset="-128"/>
                <a:cs typeface="ヒラギノ明朝 ProN W3"/>
              </a:rPr>
              <a:t>大熊町商工会、双葉町商工会、浪江町商工会、葛尾村商工会</a:t>
            </a:r>
            <a:endParaRPr lang="en-US" sz="950" dirty="0">
              <a:solidFill>
                <a:srgbClr val="231F20"/>
              </a:solidFill>
              <a:latin typeface="MS明朝"/>
              <a:ea typeface="ヒラギノ明朝 ProN W3" panose="02020300000000000000" pitchFamily="18" charset="-128"/>
              <a:cs typeface="ヒラギノ明朝 ProN W3"/>
            </a:endParaRPr>
          </a:p>
          <a:p>
            <a:pPr marL="14400" marR="1515745">
              <a:spcBef>
                <a:spcPts val="120"/>
              </a:spcBef>
            </a:pPr>
            <a:r>
              <a:rPr sz="950" dirty="0" err="1">
                <a:solidFill>
                  <a:srgbClr val="231F20"/>
                </a:solidFill>
                <a:latin typeface="MS明朝"/>
                <a:ea typeface="ヒラギノ明朝 ProN W3" panose="02020300000000000000" pitchFamily="18" charset="-128"/>
                <a:cs typeface="ヒラギノ明朝 ProN W3"/>
              </a:rPr>
              <a:t>浪江青年会議所</a:t>
            </a:r>
            <a:endParaRPr sz="950" dirty="0">
              <a:latin typeface="MS明朝"/>
              <a:ea typeface="ヒラギノ明朝 ProN W3" panose="02020300000000000000" pitchFamily="18" charset="-128"/>
              <a:cs typeface="ヒラギノ明朝 ProN W3"/>
            </a:endParaRPr>
          </a:p>
          <a:p>
            <a:pPr marL="14400" marR="1012825">
              <a:spcBef>
                <a:spcPts val="120"/>
              </a:spcBef>
            </a:pPr>
            <a:r>
              <a:rPr sz="950" dirty="0" err="1">
                <a:solidFill>
                  <a:srgbClr val="231F20"/>
                </a:solidFill>
                <a:latin typeface="MS明朝"/>
                <a:ea typeface="ヒラギノ明朝 ProN W3" panose="02020300000000000000" pitchFamily="18" charset="-128"/>
                <a:cs typeface="ヒラギノ明朝 ProN W3"/>
              </a:rPr>
              <a:t>川内村、広野町、楢葉町、富岡町、大熊町、双葉町、浪江町、葛尾村</a:t>
            </a:r>
            <a:endParaRPr lang="en-US" sz="950" dirty="0">
              <a:solidFill>
                <a:srgbClr val="231F20"/>
              </a:solidFill>
              <a:latin typeface="MS明朝"/>
              <a:ea typeface="ヒラギノ明朝 ProN W3" panose="02020300000000000000" pitchFamily="18" charset="-128"/>
              <a:cs typeface="ヒラギノ明朝 ProN W3"/>
            </a:endParaRPr>
          </a:p>
          <a:p>
            <a:pPr marL="14400" marR="1012825">
              <a:spcBef>
                <a:spcPts val="120"/>
              </a:spcBef>
            </a:pPr>
            <a:r>
              <a:rPr sz="950" dirty="0" err="1">
                <a:solidFill>
                  <a:srgbClr val="231F20"/>
                </a:solidFill>
                <a:latin typeface="MS明朝"/>
                <a:ea typeface="ヒラギノ明朝 ProN W3" panose="02020300000000000000" pitchFamily="18" charset="-128"/>
                <a:cs typeface="ヒラギノ明朝 ProN W3"/>
              </a:rPr>
              <a:t>双葉地方広域市町村圏組合、一般財団法人福島県電源地域振興財団</a:t>
            </a:r>
            <a:endParaRPr sz="950" dirty="0">
              <a:latin typeface="MS明朝"/>
              <a:ea typeface="ヒラギノ明朝 ProN W3" panose="02020300000000000000" pitchFamily="18" charset="-128"/>
              <a:cs typeface="ヒラギノ明朝 ProN W3"/>
            </a:endParaRPr>
          </a:p>
          <a:p>
            <a:pPr marL="14400">
              <a:spcBef>
                <a:spcPts val="120"/>
              </a:spcBef>
            </a:pPr>
            <a:r>
              <a:rPr sz="950" dirty="0">
                <a:solidFill>
                  <a:srgbClr val="231F20"/>
                </a:solidFill>
                <a:latin typeface="MS明朝"/>
                <a:ea typeface="ヒラギノ明朝 ProN W3" panose="02020300000000000000" pitchFamily="18" charset="-128"/>
                <a:cs typeface="ヒラギノ明朝 ProN W3"/>
              </a:rPr>
              <a:t>※必要に応じて関係機関・団体を招集する</a:t>
            </a:r>
            <a:endParaRPr sz="950" dirty="0">
              <a:latin typeface="MS明朝"/>
              <a:ea typeface="ヒラギノ明朝 ProN W3" panose="02020300000000000000" pitchFamily="18" charset="-128"/>
              <a:cs typeface="ヒラギノ明朝 ProN W3"/>
            </a:endParaRPr>
          </a:p>
          <a:p>
            <a:pPr marL="14400">
              <a:spcBef>
                <a:spcPts val="120"/>
              </a:spcBef>
            </a:pPr>
            <a:r>
              <a:rPr sz="950" dirty="0">
                <a:solidFill>
                  <a:srgbClr val="231F20"/>
                </a:solidFill>
                <a:latin typeface="MS明朝"/>
                <a:ea typeface="ヒラギノ明朝 ProN W3" panose="02020300000000000000" pitchFamily="18" charset="-128"/>
                <a:cs typeface="ヒラギノ明朝 ProN W3"/>
              </a:rPr>
              <a:t>農林水産省、商工業、医療、保健福祉、NPO、ボランティア、教育、報道機関、福島県等</a:t>
            </a:r>
            <a:endParaRPr sz="950" dirty="0">
              <a:latin typeface="MS明朝"/>
              <a:ea typeface="ヒラギノ明朝 ProN W3" panose="02020300000000000000" pitchFamily="18" charset="-128"/>
              <a:cs typeface="ヒラギノ明朝 ProN W3"/>
            </a:endParaRPr>
          </a:p>
        </p:txBody>
      </p:sp>
      <p:sp>
        <p:nvSpPr>
          <p:cNvPr id="13" name="object 13"/>
          <p:cNvSpPr txBox="1"/>
          <p:nvPr/>
        </p:nvSpPr>
        <p:spPr>
          <a:xfrm>
            <a:off x="1324015" y="4196460"/>
            <a:ext cx="65786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〔事務局〕</a:t>
            </a:r>
            <a:endParaRPr sz="950" dirty="0">
              <a:latin typeface="MS明朝"/>
              <a:cs typeface="ヒラギノ明朝 ProN W3"/>
            </a:endParaRPr>
          </a:p>
        </p:txBody>
      </p:sp>
      <p:sp>
        <p:nvSpPr>
          <p:cNvPr id="14" name="object 14"/>
          <p:cNvSpPr txBox="1"/>
          <p:nvPr/>
        </p:nvSpPr>
        <p:spPr>
          <a:xfrm>
            <a:off x="1385683" y="4837677"/>
            <a:ext cx="558673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令和7年10月11日（土）10：00～15：00 ／ 9：30</a:t>
            </a:r>
            <a:r>
              <a:rPr lang="en-US" sz="950" dirty="0">
                <a:solidFill>
                  <a:srgbClr val="231F20"/>
                </a:solidFill>
                <a:latin typeface="MS明朝"/>
                <a:cs typeface="ヒラギノ明朝 ProN W3"/>
              </a:rPr>
              <a:t> </a:t>
            </a:r>
            <a:r>
              <a:rPr sz="950" dirty="0" err="1">
                <a:solidFill>
                  <a:srgbClr val="231F20"/>
                </a:solidFill>
                <a:latin typeface="MS明朝"/>
                <a:cs typeface="ヒラギノ明朝 ProN W3"/>
              </a:rPr>
              <a:t>開場予定（オープニングセレモニ</a:t>
            </a:r>
            <a:r>
              <a:rPr sz="950" dirty="0">
                <a:solidFill>
                  <a:srgbClr val="231F20"/>
                </a:solidFill>
                <a:latin typeface="MS明朝"/>
                <a:cs typeface="ヒラギノ明朝 ProN W3"/>
              </a:rPr>
              <a:t>ー）／ 雨天決行</a:t>
            </a:r>
            <a:endParaRPr sz="950" dirty="0">
              <a:latin typeface="MS明朝"/>
              <a:cs typeface="ヒラギノ明朝 ProN W3"/>
            </a:endParaRPr>
          </a:p>
        </p:txBody>
      </p:sp>
      <p:sp>
        <p:nvSpPr>
          <p:cNvPr id="15" name="object 15"/>
          <p:cNvSpPr txBox="1"/>
          <p:nvPr/>
        </p:nvSpPr>
        <p:spPr>
          <a:xfrm>
            <a:off x="1385696" y="5158291"/>
            <a:ext cx="3376929"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田ノ入工業団地（福島県双葉郡川内村大字下川内字田ノ入）</a:t>
            </a:r>
            <a:endParaRPr sz="950">
              <a:latin typeface="MS明朝"/>
              <a:cs typeface="ヒラギノ明朝 ProN W3"/>
            </a:endParaRPr>
          </a:p>
        </p:txBody>
      </p:sp>
      <p:sp>
        <p:nvSpPr>
          <p:cNvPr id="16" name="object 16"/>
          <p:cNvSpPr txBox="1"/>
          <p:nvPr/>
        </p:nvSpPr>
        <p:spPr>
          <a:xfrm>
            <a:off x="1385696" y="5478918"/>
            <a:ext cx="4011929" cy="654685"/>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双葉地方の住民をはじめとする一般住民、関係機関・団体等（入場無料）</a:t>
            </a:r>
            <a:endParaRPr sz="950">
              <a:latin typeface="MS明朝"/>
              <a:cs typeface="ヒラギノ明朝 ProN W3"/>
            </a:endParaRPr>
          </a:p>
          <a:p>
            <a:pPr>
              <a:lnSpc>
                <a:spcPct val="100000"/>
              </a:lnSpc>
              <a:spcBef>
                <a:spcPts val="150"/>
              </a:spcBef>
            </a:pPr>
            <a:endParaRPr sz="950">
              <a:latin typeface="MS明朝"/>
              <a:cs typeface="ヒラギノ明朝 ProN W3"/>
            </a:endParaRPr>
          </a:p>
          <a:p>
            <a:pPr marL="12700">
              <a:lnSpc>
                <a:spcPct val="100000"/>
              </a:lnSpc>
              <a:tabLst>
                <a:tab pos="838835" algn="l"/>
              </a:tabLst>
            </a:pPr>
            <a:r>
              <a:rPr sz="950" dirty="0">
                <a:solidFill>
                  <a:srgbClr val="231F20"/>
                </a:solidFill>
                <a:latin typeface="MS明朝"/>
                <a:cs typeface="ヒラギノ明朝 ProN W3"/>
              </a:rPr>
              <a:t>①名称	「ふたばワールド2025 in かわうち」</a:t>
            </a:r>
            <a:endParaRPr sz="950">
              <a:latin typeface="MS明朝"/>
              <a:cs typeface="ヒラギノ明朝 ProN W3"/>
            </a:endParaRPr>
          </a:p>
          <a:p>
            <a:pPr marL="12700">
              <a:lnSpc>
                <a:spcPct val="100000"/>
              </a:lnSpc>
              <a:spcBef>
                <a:spcPts val="120"/>
              </a:spcBef>
            </a:pPr>
            <a:r>
              <a:rPr sz="950" dirty="0">
                <a:solidFill>
                  <a:srgbClr val="231F20"/>
                </a:solidFill>
                <a:latin typeface="MS明朝"/>
                <a:cs typeface="ヒラギノ明朝 ProN W3"/>
              </a:rPr>
              <a:t>②サブタイトル  Go Beyond！～今を乗り越え、その先へ～</a:t>
            </a:r>
            <a:endParaRPr sz="950">
              <a:latin typeface="MS明朝"/>
              <a:cs typeface="ヒラギノ明朝 ProN W3"/>
            </a:endParaRPr>
          </a:p>
        </p:txBody>
      </p:sp>
      <p:sp>
        <p:nvSpPr>
          <p:cNvPr id="17" name="object 17"/>
          <p:cNvSpPr txBox="1"/>
          <p:nvPr/>
        </p:nvSpPr>
        <p:spPr>
          <a:xfrm>
            <a:off x="1395193" y="6107847"/>
            <a:ext cx="6955057" cy="1140697"/>
          </a:xfrm>
          <a:prstGeom prst="rect">
            <a:avLst/>
          </a:prstGeom>
        </p:spPr>
        <p:txBody>
          <a:bodyPr vert="horz" wrap="square" lIns="0" tIns="27305" rIns="0" bIns="0" rtlCol="0">
            <a:spAutoFit/>
          </a:bodyPr>
          <a:lstStyle/>
          <a:p>
            <a:pPr marR="1459865" algn="l">
              <a:lnSpc>
                <a:spcPct val="100000"/>
              </a:lnSpc>
              <a:spcBef>
                <a:spcPts val="215"/>
              </a:spcBef>
            </a:pPr>
            <a:r>
              <a:rPr sz="950" dirty="0">
                <a:solidFill>
                  <a:srgbClr val="231F20"/>
                </a:solidFill>
                <a:latin typeface="MS明朝"/>
                <a:ea typeface="ヒラギノ明朝 ProN W3" panose="02020300000000000000" pitchFamily="18" charset="-128"/>
                <a:cs typeface="ヒラギノ明朝 ProN W3"/>
              </a:rPr>
              <a:t>③</a:t>
            </a:r>
            <a:r>
              <a:rPr sz="950" dirty="0" err="1">
                <a:solidFill>
                  <a:srgbClr val="231F20"/>
                </a:solidFill>
                <a:latin typeface="MS明朝"/>
                <a:ea typeface="ヒラギノ明朝 ProN W3" panose="02020300000000000000" pitchFamily="18" charset="-128"/>
                <a:cs typeface="ヒラギノ明朝 ProN W3"/>
              </a:rPr>
              <a:t>内容（予定</a:t>
            </a:r>
            <a:r>
              <a:rPr sz="950" dirty="0">
                <a:solidFill>
                  <a:srgbClr val="231F20"/>
                </a:solidFill>
                <a:latin typeface="MS明朝"/>
                <a:ea typeface="ヒラギノ明朝 ProN W3" panose="02020300000000000000" pitchFamily="18" charset="-128"/>
                <a:cs typeface="ヒラギノ明朝 ProN W3"/>
              </a:rPr>
              <a:t>）</a:t>
            </a: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a:t>
            </a:r>
            <a:r>
              <a:rPr sz="950" dirty="0" err="1">
                <a:solidFill>
                  <a:srgbClr val="231F20"/>
                </a:solidFill>
                <a:latin typeface="MS明朝"/>
                <a:ea typeface="ヒラギノ明朝 ProN W3" panose="02020300000000000000" pitchFamily="18" charset="-128"/>
                <a:cs typeface="ヒラギノ明朝 ProN W3"/>
              </a:rPr>
              <a:t>ステージパフォーマンス（地域の伝統芸能披露等</a:t>
            </a:r>
            <a:r>
              <a:rPr lang="ja-JP" altLang="en-US" sz="950" dirty="0">
                <a:solidFill>
                  <a:srgbClr val="231F20"/>
                </a:solidFill>
                <a:latin typeface="MS明朝"/>
                <a:ea typeface="ヒラギノ明朝 ProN W3" panose="02020300000000000000" pitchFamily="18" charset="-128"/>
                <a:cs typeface="ヒラギノ明朝 ProN W3"/>
              </a:rPr>
              <a:t>）</a:t>
            </a:r>
            <a:endParaRPr lang="en-US" sz="950" dirty="0">
              <a:solidFill>
                <a:srgbClr val="231F20"/>
              </a:solidFill>
              <a:latin typeface="MS明朝"/>
              <a:ea typeface="ヒラギノ明朝 ProN W3" panose="02020300000000000000" pitchFamily="18" charset="-128"/>
              <a:cs typeface="ヒラギノ明朝 ProN W3"/>
            </a:endParaRPr>
          </a:p>
          <a:p>
            <a:pPr marR="1459865" lvl="2" algn="l">
              <a:spcBef>
                <a:spcPts val="215"/>
              </a:spcBef>
            </a:pP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・ふたば地方なう。（</a:t>
            </a:r>
            <a:r>
              <a:rPr sz="950" dirty="0" err="1">
                <a:solidFill>
                  <a:srgbClr val="231F20"/>
                </a:solidFill>
                <a:latin typeface="MS明朝"/>
                <a:ea typeface="ヒラギノ明朝 ProN W3" panose="02020300000000000000" pitchFamily="18" charset="-128"/>
                <a:cs typeface="ヒラギノ明朝 ProN W3"/>
              </a:rPr>
              <a:t>関係機関・団体の取組展示・</a:t>
            </a:r>
            <a:r>
              <a:rPr lang="en-US" altLang="ja-JP" sz="950" dirty="0" err="1">
                <a:solidFill>
                  <a:srgbClr val="231F20"/>
                </a:solidFill>
                <a:latin typeface="MS明朝"/>
                <a:ea typeface="ヒラギノ明朝 ProN W3" panose="02020300000000000000" pitchFamily="18" charset="-128"/>
                <a:cs typeface="ヒラギノ明朝 ProN W3"/>
              </a:rPr>
              <a:t>PR</a:t>
            </a:r>
            <a:r>
              <a:rPr lang="ja-JP" altLang="en-US" sz="950" dirty="0">
                <a:solidFill>
                  <a:srgbClr val="231F20"/>
                </a:solidFill>
                <a:latin typeface="MS明朝"/>
                <a:ea typeface="ヒラギノ明朝 ProN W3" panose="02020300000000000000" pitchFamily="18" charset="-128"/>
                <a:cs typeface="ヒラギノ明朝 ProN W3"/>
              </a:rPr>
              <a:t>）</a:t>
            </a:r>
            <a:endParaRPr sz="950" dirty="0">
              <a:latin typeface="MS明朝"/>
              <a:ea typeface="ヒラギノ明朝 ProN W3" panose="02020300000000000000" pitchFamily="18" charset="-128"/>
              <a:cs typeface="ヒラギノ明朝 ProN W3"/>
            </a:endParaRPr>
          </a:p>
          <a:p>
            <a:pPr marR="1459865" algn="l">
              <a:lnSpc>
                <a:spcPct val="100000"/>
              </a:lnSpc>
              <a:spcBef>
                <a:spcPts val="120"/>
              </a:spcBef>
            </a:pP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a:t>
            </a:r>
            <a:r>
              <a:rPr sz="950" dirty="0" err="1">
                <a:solidFill>
                  <a:srgbClr val="231F20"/>
                </a:solidFill>
                <a:latin typeface="MS明朝"/>
                <a:ea typeface="ヒラギノ明朝 ProN W3" panose="02020300000000000000" pitchFamily="18" charset="-128"/>
                <a:cs typeface="ヒラギノ明朝 ProN W3"/>
              </a:rPr>
              <a:t>まるごとふたば体験工房（来場者無料体験型企画</a:t>
            </a:r>
            <a:r>
              <a:rPr sz="950" dirty="0">
                <a:solidFill>
                  <a:srgbClr val="231F20"/>
                </a:solidFill>
                <a:latin typeface="MS明朝"/>
                <a:ea typeface="ヒラギノ明朝 ProN W3" panose="02020300000000000000" pitchFamily="18" charset="-128"/>
                <a:cs typeface="ヒラギノ明朝 ProN W3"/>
              </a:rPr>
              <a:t>）</a:t>
            </a:r>
            <a:endParaRPr lang="en-US" sz="950" dirty="0">
              <a:latin typeface="MS明朝"/>
              <a:ea typeface="ヒラギノ明朝 ProN W3" panose="02020300000000000000" pitchFamily="18" charset="-128"/>
              <a:cs typeface="ヒラギノ明朝 ProN W3"/>
            </a:endParaRPr>
          </a:p>
          <a:p>
            <a:pPr marR="1459865" algn="l">
              <a:lnSpc>
                <a:spcPct val="100000"/>
              </a:lnSpc>
              <a:spcBef>
                <a:spcPts val="120"/>
              </a:spcBef>
            </a:pP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・ふたばふるさとマルシェ</a:t>
            </a:r>
            <a:endParaRPr sz="950" dirty="0">
              <a:latin typeface="MS明朝"/>
              <a:ea typeface="ヒラギノ明朝 ProN W3" panose="02020300000000000000" pitchFamily="18" charset="-128"/>
              <a:cs typeface="ヒラギノ明朝 ProN W3"/>
            </a:endParaRPr>
          </a:p>
          <a:p>
            <a:pPr marL="838835" algn="l">
              <a:lnSpc>
                <a:spcPct val="100000"/>
              </a:lnSpc>
              <a:spcBef>
                <a:spcPts val="120"/>
              </a:spcBef>
            </a:pPr>
            <a:r>
              <a:rPr sz="950" dirty="0">
                <a:solidFill>
                  <a:srgbClr val="231F20"/>
                </a:solidFill>
                <a:latin typeface="MS明朝"/>
                <a:ea typeface="ヒラギノ明朝 ProN W3" panose="02020300000000000000" pitchFamily="18" charset="-128"/>
                <a:cs typeface="ヒラギノ明朝 ProN W3"/>
              </a:rPr>
              <a:t>（双葉地方の商工業者等による飲食・物販、地元食材等情報発信特設コーナー）</a:t>
            </a:r>
            <a:endParaRPr lang="en-US" sz="950" dirty="0">
              <a:latin typeface="MS明朝"/>
              <a:ea typeface="ヒラギノ明朝 ProN W3" panose="02020300000000000000" pitchFamily="18" charset="-128"/>
              <a:cs typeface="ヒラギノ明朝 ProN W3"/>
            </a:endParaRPr>
          </a:p>
          <a:p>
            <a:pPr marL="838835" algn="l">
              <a:lnSpc>
                <a:spcPct val="100000"/>
              </a:lnSpc>
              <a:spcBef>
                <a:spcPts val="120"/>
              </a:spcBef>
            </a:pP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・ふたばの“大鍋”プロジェクト（1,000食無料配布）</a:t>
            </a:r>
            <a:endParaRPr lang="en-US" sz="950" dirty="0">
              <a:latin typeface="MS明朝"/>
              <a:ea typeface="ヒラギノ明朝 ProN W3" panose="02020300000000000000" pitchFamily="18" charset="-128"/>
              <a:cs typeface="ヒラギノ明朝 ProN W3"/>
            </a:endParaRPr>
          </a:p>
          <a:p>
            <a:pPr marL="838835" algn="l">
              <a:lnSpc>
                <a:spcPct val="100000"/>
              </a:lnSpc>
              <a:spcBef>
                <a:spcPts val="120"/>
              </a:spcBef>
            </a:pPr>
            <a:r>
              <a:rPr lang="en-US" sz="950" dirty="0">
                <a:solidFill>
                  <a:srgbClr val="231F20"/>
                </a:solidFill>
                <a:latin typeface="MS明朝"/>
                <a:ea typeface="ヒラギノ明朝 ProN W3" panose="02020300000000000000" pitchFamily="18" charset="-128"/>
                <a:cs typeface="ヒラギノ明朝 ProN W3"/>
              </a:rPr>
              <a:t>	</a:t>
            </a:r>
            <a:r>
              <a:rPr sz="950" dirty="0">
                <a:solidFill>
                  <a:srgbClr val="231F20"/>
                </a:solidFill>
                <a:latin typeface="MS明朝"/>
                <a:ea typeface="ヒラギノ明朝 ProN W3" panose="02020300000000000000" pitchFamily="18" charset="-128"/>
                <a:cs typeface="ヒラギノ明朝 ProN W3"/>
              </a:rPr>
              <a:t>・来場者ツアーバス（県内外発着の無料送迎バス）</a:t>
            </a:r>
            <a:endParaRPr sz="950" dirty="0">
              <a:latin typeface="MS明朝"/>
              <a:ea typeface="ヒラギノ明朝 ProN W3" panose="02020300000000000000" pitchFamily="18" charset="-128"/>
              <a:cs typeface="ヒラギノ明朝 ProN W3"/>
            </a:endParaRPr>
          </a:p>
        </p:txBody>
      </p:sp>
      <p:sp>
        <p:nvSpPr>
          <p:cNvPr id="18" name="object 18"/>
          <p:cNvSpPr txBox="1"/>
          <p:nvPr/>
        </p:nvSpPr>
        <p:spPr>
          <a:xfrm>
            <a:off x="1385668" y="7390280"/>
            <a:ext cx="5808980" cy="346075"/>
          </a:xfrm>
          <a:prstGeom prst="rect">
            <a:avLst/>
          </a:prstGeom>
        </p:spPr>
        <p:txBody>
          <a:bodyPr vert="horz" wrap="square" lIns="0" tIns="12065" rIns="0" bIns="0" rtlCol="0">
            <a:spAutoFit/>
          </a:bodyPr>
          <a:lstStyle/>
          <a:p>
            <a:pPr marL="12700" marR="5080">
              <a:lnSpc>
                <a:spcPct val="110700"/>
              </a:lnSpc>
              <a:spcBef>
                <a:spcPts val="95"/>
              </a:spcBef>
            </a:pPr>
            <a:r>
              <a:rPr sz="950" dirty="0" err="1">
                <a:solidFill>
                  <a:srgbClr val="231F20"/>
                </a:solidFill>
                <a:latin typeface="MS明朝"/>
                <a:cs typeface="ヒラギノ明朝 ProN W3"/>
              </a:rPr>
              <a:t>開催日直前、もしくは開催日当日に天候不順や自然災害、疫病等による甚大な被害が発生した場合</a:t>
            </a:r>
            <a:r>
              <a:rPr sz="950" dirty="0">
                <a:solidFill>
                  <a:srgbClr val="231F20"/>
                </a:solidFill>
                <a:latin typeface="MS明朝"/>
                <a:cs typeface="ヒラギノ明朝 ProN W3"/>
              </a:rPr>
              <a:t>、</a:t>
            </a:r>
            <a:endParaRPr lang="en-US" sz="950" dirty="0">
              <a:solidFill>
                <a:srgbClr val="231F20"/>
              </a:solidFill>
              <a:latin typeface="MS明朝"/>
              <a:cs typeface="ヒラギノ明朝 ProN W3"/>
            </a:endParaRPr>
          </a:p>
          <a:p>
            <a:pPr marL="12700" marR="5080">
              <a:lnSpc>
                <a:spcPct val="110700"/>
              </a:lnSpc>
              <a:spcBef>
                <a:spcPts val="95"/>
              </a:spcBef>
            </a:pPr>
            <a:r>
              <a:rPr sz="950" dirty="0" err="1">
                <a:solidFill>
                  <a:srgbClr val="231F20"/>
                </a:solidFill>
                <a:latin typeface="MS明朝"/>
                <a:cs typeface="ヒラギノ明朝 ProN W3"/>
              </a:rPr>
              <a:t>または発生が予想される場合は、開催の中止を検討いたします</a:t>
            </a:r>
            <a:r>
              <a:rPr sz="950" dirty="0">
                <a:solidFill>
                  <a:srgbClr val="231F20"/>
                </a:solidFill>
                <a:latin typeface="MS明朝"/>
                <a:cs typeface="ヒラギノ明朝 ProN W3"/>
              </a:rPr>
              <a:t>。</a:t>
            </a:r>
            <a:endParaRPr sz="950" dirty="0">
              <a:latin typeface="MS明朝"/>
              <a:cs typeface="ヒラギノ明朝 ProN W3"/>
            </a:endParaRPr>
          </a:p>
        </p:txBody>
      </p:sp>
      <p:sp>
        <p:nvSpPr>
          <p:cNvPr id="19" name="object 19"/>
          <p:cNvSpPr txBox="1"/>
          <p:nvPr/>
        </p:nvSpPr>
        <p:spPr>
          <a:xfrm>
            <a:off x="400112" y="990695"/>
            <a:ext cx="65786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■開催目的</a:t>
            </a:r>
            <a:endParaRPr sz="950">
              <a:latin typeface="MS明朝"/>
              <a:cs typeface="ヒラギノ明朝 ProN W3"/>
            </a:endParaRPr>
          </a:p>
        </p:txBody>
      </p:sp>
      <p:sp>
        <p:nvSpPr>
          <p:cNvPr id="20" name="object 20"/>
          <p:cNvSpPr txBox="1"/>
          <p:nvPr/>
        </p:nvSpPr>
        <p:spPr>
          <a:xfrm>
            <a:off x="400112" y="1631912"/>
            <a:ext cx="40513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■主催</a:t>
            </a:r>
            <a:endParaRPr sz="950">
              <a:latin typeface="MS明朝"/>
              <a:cs typeface="ヒラギノ明朝 ProN W3"/>
            </a:endParaRPr>
          </a:p>
        </p:txBody>
      </p:sp>
      <p:sp>
        <p:nvSpPr>
          <p:cNvPr id="21" name="object 21"/>
          <p:cNvSpPr txBox="1"/>
          <p:nvPr/>
        </p:nvSpPr>
        <p:spPr>
          <a:xfrm>
            <a:off x="400112" y="1940219"/>
            <a:ext cx="995081" cy="332783"/>
          </a:xfrm>
          <a:prstGeom prst="rect">
            <a:avLst/>
          </a:prstGeom>
        </p:spPr>
        <p:txBody>
          <a:bodyPr vert="horz" wrap="square" lIns="0" tIns="27305" rIns="0" bIns="0" rtlCol="0">
            <a:spAutoFit/>
          </a:bodyPr>
          <a:lstStyle/>
          <a:p>
            <a:pPr marL="138430" indent="-125730">
              <a:lnSpc>
                <a:spcPct val="100000"/>
              </a:lnSpc>
              <a:spcBef>
                <a:spcPts val="215"/>
              </a:spcBef>
              <a:buSzPct val="89473"/>
              <a:buChar char="■"/>
              <a:tabLst>
                <a:tab pos="138430" algn="l"/>
              </a:tabLst>
            </a:pPr>
            <a:r>
              <a:rPr sz="950" dirty="0">
                <a:solidFill>
                  <a:srgbClr val="231F20"/>
                </a:solidFill>
                <a:latin typeface="MS明朝"/>
                <a:cs typeface="ヒラギノ明朝 ProN W3"/>
              </a:rPr>
              <a:t>共催・後援</a:t>
            </a:r>
            <a:endParaRPr sz="950" dirty="0">
              <a:latin typeface="MS明朝"/>
              <a:cs typeface="ヒラギノ明朝 ProN W3"/>
            </a:endParaRPr>
          </a:p>
          <a:p>
            <a:pPr marL="76835">
              <a:lnSpc>
                <a:spcPct val="100000"/>
              </a:lnSpc>
              <a:spcBef>
                <a:spcPts val="125"/>
              </a:spcBef>
            </a:pPr>
            <a:r>
              <a:rPr sz="950" dirty="0">
                <a:solidFill>
                  <a:srgbClr val="231F20"/>
                </a:solidFill>
                <a:latin typeface="MS明朝"/>
                <a:cs typeface="ヒラギノ明朝 ProN W3"/>
              </a:rPr>
              <a:t>（予定）</a:t>
            </a:r>
            <a:endParaRPr sz="950" dirty="0">
              <a:latin typeface="MS明朝"/>
              <a:cs typeface="ヒラギノ明朝 ProN W3"/>
            </a:endParaRPr>
          </a:p>
        </p:txBody>
      </p:sp>
      <p:sp>
        <p:nvSpPr>
          <p:cNvPr id="22" name="object 22"/>
          <p:cNvSpPr txBox="1"/>
          <p:nvPr/>
        </p:nvSpPr>
        <p:spPr>
          <a:xfrm>
            <a:off x="400112" y="3395290"/>
            <a:ext cx="1092138" cy="161583"/>
          </a:xfrm>
          <a:prstGeom prst="rect">
            <a:avLst/>
          </a:prstGeom>
        </p:spPr>
        <p:txBody>
          <a:bodyPr vert="horz" wrap="square" lIns="0" tIns="15240" rIns="0" bIns="0" rtlCol="0">
            <a:spAutoFit/>
          </a:bodyPr>
          <a:lstStyle/>
          <a:p>
            <a:pPr marL="138430" indent="-125730">
              <a:lnSpc>
                <a:spcPct val="100000"/>
              </a:lnSpc>
              <a:spcBef>
                <a:spcPts val="120"/>
              </a:spcBef>
              <a:buSzPct val="89473"/>
              <a:buChar char="■"/>
              <a:tabLst>
                <a:tab pos="138430" algn="l"/>
              </a:tabLst>
            </a:pPr>
            <a:r>
              <a:rPr sz="950" dirty="0">
                <a:solidFill>
                  <a:srgbClr val="231F20"/>
                </a:solidFill>
                <a:latin typeface="MS明朝"/>
                <a:cs typeface="ヒラギノ明朝 ProN W3"/>
              </a:rPr>
              <a:t>企画・運営</a:t>
            </a:r>
            <a:endParaRPr sz="950" dirty="0">
              <a:latin typeface="MS明朝"/>
              <a:cs typeface="ヒラギノ明朝 ProN W3"/>
            </a:endParaRPr>
          </a:p>
        </p:txBody>
      </p:sp>
      <p:sp>
        <p:nvSpPr>
          <p:cNvPr id="23" name="object 23"/>
          <p:cNvSpPr txBox="1"/>
          <p:nvPr/>
        </p:nvSpPr>
        <p:spPr>
          <a:xfrm>
            <a:off x="400112" y="4838067"/>
            <a:ext cx="65786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■開催日時</a:t>
            </a:r>
            <a:endParaRPr sz="950">
              <a:latin typeface="MS明朝"/>
              <a:cs typeface="ヒラギノ明朝 ProN W3"/>
            </a:endParaRPr>
          </a:p>
        </p:txBody>
      </p:sp>
      <p:sp>
        <p:nvSpPr>
          <p:cNvPr id="24" name="object 24"/>
          <p:cNvSpPr txBox="1"/>
          <p:nvPr/>
        </p:nvSpPr>
        <p:spPr>
          <a:xfrm>
            <a:off x="400112" y="5158682"/>
            <a:ext cx="40513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■会場</a:t>
            </a:r>
            <a:endParaRPr sz="950">
              <a:latin typeface="MS明朝"/>
              <a:cs typeface="ヒラギノ明朝 ProN W3"/>
            </a:endParaRPr>
          </a:p>
        </p:txBody>
      </p:sp>
      <p:sp>
        <p:nvSpPr>
          <p:cNvPr id="25" name="object 25"/>
          <p:cNvSpPr txBox="1"/>
          <p:nvPr/>
        </p:nvSpPr>
        <p:spPr>
          <a:xfrm>
            <a:off x="400112" y="5479296"/>
            <a:ext cx="40513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■対象</a:t>
            </a:r>
            <a:endParaRPr sz="950">
              <a:latin typeface="MS明朝"/>
              <a:cs typeface="ヒラギノ明朝 ProN W3"/>
            </a:endParaRPr>
          </a:p>
        </p:txBody>
      </p:sp>
      <p:sp>
        <p:nvSpPr>
          <p:cNvPr id="26" name="object 26"/>
          <p:cNvSpPr txBox="1"/>
          <p:nvPr/>
        </p:nvSpPr>
        <p:spPr>
          <a:xfrm>
            <a:off x="400112" y="5799910"/>
            <a:ext cx="65786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■事業内容</a:t>
            </a:r>
            <a:endParaRPr sz="950">
              <a:latin typeface="MS明朝"/>
              <a:cs typeface="ヒラギノ明朝 ProN W3"/>
            </a:endParaRPr>
          </a:p>
        </p:txBody>
      </p:sp>
      <p:sp>
        <p:nvSpPr>
          <p:cNvPr id="27" name="object 27"/>
          <p:cNvSpPr txBox="1"/>
          <p:nvPr/>
        </p:nvSpPr>
        <p:spPr>
          <a:xfrm>
            <a:off x="400112" y="7402981"/>
            <a:ext cx="657860" cy="161583"/>
          </a:xfrm>
          <a:prstGeom prst="rect">
            <a:avLst/>
          </a:prstGeom>
        </p:spPr>
        <p:txBody>
          <a:bodyPr vert="horz" wrap="square" lIns="0" tIns="15240" rIns="0" bIns="0" rtlCol="0">
            <a:spAutoFit/>
          </a:bodyPr>
          <a:lstStyle/>
          <a:p>
            <a:pPr marL="12700">
              <a:lnSpc>
                <a:spcPct val="100000"/>
              </a:lnSpc>
              <a:spcBef>
                <a:spcPts val="120"/>
              </a:spcBef>
            </a:pPr>
            <a:r>
              <a:rPr sz="950" dirty="0">
                <a:solidFill>
                  <a:srgbClr val="231F20"/>
                </a:solidFill>
                <a:latin typeface="MS明朝"/>
                <a:cs typeface="ヒラギノ明朝 ProN W3"/>
              </a:rPr>
              <a:t>■特記事項</a:t>
            </a:r>
            <a:endParaRPr sz="950">
              <a:latin typeface="MS明朝"/>
              <a:cs typeface="ヒラギノ明朝 ProN W3"/>
            </a:endParaRPr>
          </a:p>
        </p:txBody>
      </p:sp>
      <p:sp>
        <p:nvSpPr>
          <p:cNvPr id="28" name="object 28"/>
          <p:cNvSpPr txBox="1"/>
          <p:nvPr/>
        </p:nvSpPr>
        <p:spPr>
          <a:xfrm>
            <a:off x="522821" y="9533932"/>
            <a:ext cx="2816860" cy="716280"/>
          </a:xfrm>
          <a:prstGeom prst="rect">
            <a:avLst/>
          </a:prstGeom>
        </p:spPr>
        <p:txBody>
          <a:bodyPr vert="horz" wrap="square" lIns="0" tIns="40005" rIns="0" bIns="0" rtlCol="0">
            <a:spAutoFit/>
          </a:bodyPr>
          <a:lstStyle/>
          <a:p>
            <a:pPr algn="ctr">
              <a:lnSpc>
                <a:spcPct val="100000"/>
              </a:lnSpc>
              <a:spcBef>
                <a:spcPts val="315"/>
              </a:spcBef>
            </a:pPr>
            <a:r>
              <a:rPr sz="950" spc="180" dirty="0">
                <a:solidFill>
                  <a:srgbClr val="FFFFFF"/>
                </a:solidFill>
                <a:latin typeface="MS明朝"/>
                <a:cs typeface="ヒラギノ明朝 ProN W3"/>
              </a:rPr>
              <a:t>〒</a:t>
            </a:r>
            <a:r>
              <a:rPr sz="950" spc="105" dirty="0">
                <a:solidFill>
                  <a:srgbClr val="FFFFFF"/>
                </a:solidFill>
                <a:latin typeface="MS明朝"/>
                <a:cs typeface="ヒラギノ明朝 ProN W3"/>
              </a:rPr>
              <a:t>979-</a:t>
            </a:r>
            <a:r>
              <a:rPr sz="950" spc="95" dirty="0">
                <a:solidFill>
                  <a:srgbClr val="FFFFFF"/>
                </a:solidFill>
                <a:latin typeface="MS明朝"/>
                <a:cs typeface="ヒラギノ明朝 ProN W3"/>
              </a:rPr>
              <a:t>1111</a:t>
            </a:r>
            <a:endParaRPr sz="950" dirty="0">
              <a:latin typeface="MS明朝"/>
              <a:cs typeface="ヒラギノ明朝 ProN W3"/>
            </a:endParaRPr>
          </a:p>
          <a:p>
            <a:pPr marL="12700" marR="5080" indent="-3175" algn="ctr">
              <a:lnSpc>
                <a:spcPct val="119300"/>
              </a:lnSpc>
            </a:pPr>
            <a:r>
              <a:rPr sz="950" spc="65" dirty="0">
                <a:solidFill>
                  <a:srgbClr val="FFFFFF"/>
                </a:solidFill>
                <a:latin typeface="MS明朝"/>
                <a:cs typeface="ヒラギノ明朝 ProN W3"/>
              </a:rPr>
              <a:t>福島県双葉郡富岡町小浜</a:t>
            </a:r>
            <a:r>
              <a:rPr sz="950" dirty="0">
                <a:solidFill>
                  <a:srgbClr val="FFFFFF"/>
                </a:solidFill>
                <a:latin typeface="MS明朝"/>
                <a:cs typeface="ヒラギノ明朝 ProN W3"/>
              </a:rPr>
              <a:t>553-1</a:t>
            </a:r>
            <a:r>
              <a:rPr sz="950" spc="45" dirty="0">
                <a:solidFill>
                  <a:srgbClr val="FFFFFF"/>
                </a:solidFill>
                <a:latin typeface="MS明朝"/>
                <a:cs typeface="ヒラギノ明朝 ProN W3"/>
              </a:rPr>
              <a:t> 双葉地方会館 内</a:t>
            </a:r>
            <a:r>
              <a:rPr sz="950" spc="-50" dirty="0">
                <a:solidFill>
                  <a:srgbClr val="FFFFFF"/>
                </a:solidFill>
                <a:latin typeface="MS明朝"/>
                <a:cs typeface="ヒラギノ明朝 ProN W3"/>
              </a:rPr>
              <a:t> </a:t>
            </a:r>
            <a:r>
              <a:rPr sz="950" dirty="0">
                <a:solidFill>
                  <a:srgbClr val="FFFFFF"/>
                </a:solidFill>
                <a:latin typeface="MS明朝"/>
                <a:cs typeface="ヒラギノ明朝 ProN W3"/>
              </a:rPr>
              <a:t>TEL</a:t>
            </a:r>
            <a:r>
              <a:rPr sz="950" spc="95" dirty="0">
                <a:solidFill>
                  <a:srgbClr val="FFFFFF"/>
                </a:solidFill>
                <a:latin typeface="MS明朝"/>
                <a:cs typeface="ヒラギノ明朝 ProN W3"/>
              </a:rPr>
              <a:t> </a:t>
            </a:r>
            <a:r>
              <a:rPr sz="950" spc="120" dirty="0">
                <a:solidFill>
                  <a:srgbClr val="FFFFFF"/>
                </a:solidFill>
                <a:latin typeface="MS明朝"/>
                <a:cs typeface="ヒラギノ明朝 ProN W3"/>
              </a:rPr>
              <a:t>0240-</a:t>
            </a:r>
            <a:r>
              <a:rPr sz="950" spc="114" dirty="0">
                <a:solidFill>
                  <a:srgbClr val="FFFFFF"/>
                </a:solidFill>
                <a:latin typeface="MS明朝"/>
                <a:cs typeface="ヒラギノ明朝 ProN W3"/>
              </a:rPr>
              <a:t>22-</a:t>
            </a:r>
            <a:r>
              <a:rPr sz="950" spc="125" dirty="0">
                <a:solidFill>
                  <a:srgbClr val="FFFFFF"/>
                </a:solidFill>
                <a:latin typeface="MS明朝"/>
                <a:cs typeface="ヒラギノ明朝 ProN W3"/>
              </a:rPr>
              <a:t>3333</a:t>
            </a:r>
            <a:r>
              <a:rPr sz="950" spc="60" dirty="0">
                <a:solidFill>
                  <a:srgbClr val="FFFFFF"/>
                </a:solidFill>
                <a:latin typeface="MS明朝"/>
                <a:cs typeface="ヒラギノ明朝 ProN W3"/>
              </a:rPr>
              <a:t> ／ </a:t>
            </a:r>
            <a:r>
              <a:rPr sz="950" dirty="0">
                <a:solidFill>
                  <a:srgbClr val="FFFFFF"/>
                </a:solidFill>
                <a:latin typeface="MS明朝"/>
                <a:cs typeface="ヒラギノ明朝 ProN W3"/>
              </a:rPr>
              <a:t>FAX</a:t>
            </a:r>
            <a:r>
              <a:rPr sz="950" spc="100" dirty="0">
                <a:solidFill>
                  <a:srgbClr val="FFFFFF"/>
                </a:solidFill>
                <a:latin typeface="MS明朝"/>
                <a:cs typeface="ヒラギノ明朝 ProN W3"/>
              </a:rPr>
              <a:t> </a:t>
            </a:r>
            <a:r>
              <a:rPr sz="950" spc="120" dirty="0">
                <a:solidFill>
                  <a:srgbClr val="FFFFFF"/>
                </a:solidFill>
                <a:latin typeface="MS明朝"/>
                <a:cs typeface="ヒラギノ明朝 ProN W3"/>
              </a:rPr>
              <a:t>0240-</a:t>
            </a:r>
            <a:r>
              <a:rPr sz="950" spc="114" dirty="0">
                <a:solidFill>
                  <a:srgbClr val="FFFFFF"/>
                </a:solidFill>
                <a:latin typeface="MS明朝"/>
                <a:cs typeface="ヒラギノ明朝 ProN W3"/>
              </a:rPr>
              <a:t>22-</a:t>
            </a:r>
            <a:r>
              <a:rPr sz="950" spc="110" dirty="0">
                <a:solidFill>
                  <a:srgbClr val="FFFFFF"/>
                </a:solidFill>
                <a:latin typeface="MS明朝"/>
                <a:cs typeface="ヒラギノ明朝 ProN W3"/>
              </a:rPr>
              <a:t>4076</a:t>
            </a:r>
            <a:endParaRPr sz="950" dirty="0">
              <a:latin typeface="MS明朝"/>
              <a:cs typeface="ヒラギノ明朝 ProN W3"/>
            </a:endParaRPr>
          </a:p>
          <a:p>
            <a:pPr algn="ctr">
              <a:lnSpc>
                <a:spcPct val="100000"/>
              </a:lnSpc>
              <a:spcBef>
                <a:spcPts val="215"/>
              </a:spcBef>
            </a:pPr>
            <a:r>
              <a:rPr sz="950" spc="50" dirty="0">
                <a:solidFill>
                  <a:schemeClr val="bg1"/>
                </a:solidFill>
                <a:latin typeface="MS明朝"/>
                <a:cs typeface="ヒラギノ明朝 ProN W3"/>
              </a:rPr>
              <a:t>fukko_s@futaba-</a:t>
            </a:r>
            <a:r>
              <a:rPr sz="950" spc="-10" dirty="0">
                <a:solidFill>
                  <a:schemeClr val="bg1"/>
                </a:solidFill>
                <a:latin typeface="MS明朝"/>
                <a:cs typeface="ヒラギノ明朝 ProN W3"/>
              </a:rPr>
              <a:t>koiki.jp</a:t>
            </a:r>
            <a:endParaRPr sz="950" dirty="0">
              <a:solidFill>
                <a:schemeClr val="bg1"/>
              </a:solidFill>
              <a:latin typeface="MS明朝"/>
              <a:cs typeface="ヒラギノ明朝 ProN W3"/>
            </a:endParaRPr>
          </a:p>
        </p:txBody>
      </p:sp>
      <p:sp>
        <p:nvSpPr>
          <p:cNvPr id="29" name="object 29"/>
          <p:cNvSpPr txBox="1"/>
          <p:nvPr/>
        </p:nvSpPr>
        <p:spPr>
          <a:xfrm>
            <a:off x="273019" y="8944885"/>
            <a:ext cx="3313429" cy="354965"/>
          </a:xfrm>
          <a:prstGeom prst="rect">
            <a:avLst/>
          </a:prstGeom>
        </p:spPr>
        <p:txBody>
          <a:bodyPr vert="horz" wrap="square" lIns="0" tIns="29209" rIns="0" bIns="0" rtlCol="0">
            <a:spAutoFit/>
          </a:bodyPr>
          <a:lstStyle/>
          <a:p>
            <a:pPr algn="ctr">
              <a:lnSpc>
                <a:spcPct val="100000"/>
              </a:lnSpc>
              <a:spcBef>
                <a:spcPts val="229"/>
              </a:spcBef>
            </a:pPr>
            <a:r>
              <a:rPr sz="750" dirty="0">
                <a:solidFill>
                  <a:srgbClr val="FFFFFF"/>
                </a:solidFill>
                <a:latin typeface="MS明朝"/>
                <a:cs typeface="ヒラギノ明朝 ProN W3"/>
              </a:rPr>
              <a:t>（</a:t>
            </a:r>
            <a:r>
              <a:rPr sz="750" spc="-55" dirty="0">
                <a:solidFill>
                  <a:srgbClr val="FFFFFF"/>
                </a:solidFill>
                <a:latin typeface="MS明朝"/>
                <a:cs typeface="ヒラギノ明朝 ProN W3"/>
              </a:rPr>
              <a:t>ステージパフォーマンス、まるごとふたば体験工房、ふたば地方なう。</a:t>
            </a:r>
            <a:r>
              <a:rPr sz="750" spc="-50" dirty="0">
                <a:solidFill>
                  <a:srgbClr val="FFFFFF"/>
                </a:solidFill>
                <a:latin typeface="MS明朝"/>
                <a:cs typeface="ヒラギノ明朝 ProN W3"/>
              </a:rPr>
              <a:t>）</a:t>
            </a:r>
            <a:endParaRPr sz="750" dirty="0">
              <a:latin typeface="MS明朝"/>
              <a:cs typeface="ヒラギノ明朝 ProN W3"/>
            </a:endParaRPr>
          </a:p>
          <a:p>
            <a:pPr marL="3175" algn="ctr">
              <a:lnSpc>
                <a:spcPct val="100000"/>
              </a:lnSpc>
              <a:spcBef>
                <a:spcPts val="175"/>
              </a:spcBef>
            </a:pPr>
            <a:r>
              <a:rPr sz="1150" spc="-5" dirty="0">
                <a:solidFill>
                  <a:srgbClr val="FFFFFF"/>
                </a:solidFill>
                <a:latin typeface="MS明朝"/>
                <a:cs typeface="ヒラギノ明朝 ProN W3"/>
              </a:rPr>
              <a:t>双葉地方広域市町村圏組合</a:t>
            </a:r>
            <a:endParaRPr sz="1150" dirty="0">
              <a:latin typeface="MS明朝"/>
              <a:cs typeface="ヒラギノ明朝 ProN W3"/>
            </a:endParaRPr>
          </a:p>
        </p:txBody>
      </p:sp>
      <p:sp>
        <p:nvSpPr>
          <p:cNvPr id="30" name="object 30"/>
          <p:cNvSpPr txBox="1"/>
          <p:nvPr/>
        </p:nvSpPr>
        <p:spPr>
          <a:xfrm>
            <a:off x="4166753" y="9533957"/>
            <a:ext cx="2843530" cy="716280"/>
          </a:xfrm>
          <a:prstGeom prst="rect">
            <a:avLst/>
          </a:prstGeom>
        </p:spPr>
        <p:txBody>
          <a:bodyPr vert="horz" wrap="square" lIns="0" tIns="40005" rIns="0" bIns="0" rtlCol="0">
            <a:spAutoFit/>
          </a:bodyPr>
          <a:lstStyle/>
          <a:p>
            <a:pPr algn="ctr">
              <a:lnSpc>
                <a:spcPct val="100000"/>
              </a:lnSpc>
              <a:spcBef>
                <a:spcPts val="315"/>
              </a:spcBef>
            </a:pPr>
            <a:r>
              <a:rPr sz="950" spc="180" dirty="0">
                <a:solidFill>
                  <a:srgbClr val="FFFFFF"/>
                </a:solidFill>
                <a:latin typeface="MS明朝"/>
                <a:cs typeface="ヒラギノ明朝 ProN W3"/>
              </a:rPr>
              <a:t>〒</a:t>
            </a:r>
            <a:r>
              <a:rPr sz="950" spc="105" dirty="0">
                <a:solidFill>
                  <a:srgbClr val="FFFFFF"/>
                </a:solidFill>
                <a:latin typeface="MS明朝"/>
                <a:cs typeface="ヒラギノ明朝 ProN W3"/>
              </a:rPr>
              <a:t>979-</a:t>
            </a:r>
            <a:r>
              <a:rPr sz="950" spc="95" dirty="0">
                <a:solidFill>
                  <a:srgbClr val="FFFFFF"/>
                </a:solidFill>
                <a:latin typeface="MS明朝"/>
                <a:cs typeface="ヒラギノ明朝 ProN W3"/>
              </a:rPr>
              <a:t>1111</a:t>
            </a:r>
            <a:endParaRPr sz="950" dirty="0">
              <a:latin typeface="MS明朝"/>
              <a:cs typeface="ヒラギノ明朝 ProN W3"/>
            </a:endParaRPr>
          </a:p>
          <a:p>
            <a:pPr marL="12700" marR="5080" algn="ctr">
              <a:lnSpc>
                <a:spcPct val="119300"/>
              </a:lnSpc>
            </a:pPr>
            <a:r>
              <a:rPr sz="950" spc="65" dirty="0">
                <a:solidFill>
                  <a:srgbClr val="FFFFFF"/>
                </a:solidFill>
                <a:latin typeface="MS明朝"/>
                <a:cs typeface="ヒラギノ明朝 ProN W3"/>
              </a:rPr>
              <a:t>福島県双葉郡富岡町小浜</a:t>
            </a:r>
            <a:r>
              <a:rPr sz="950" dirty="0">
                <a:solidFill>
                  <a:srgbClr val="FFFFFF"/>
                </a:solidFill>
                <a:latin typeface="MS明朝"/>
                <a:cs typeface="ヒラギノ明朝 ProN W3"/>
              </a:rPr>
              <a:t>553-2</a:t>
            </a:r>
            <a:r>
              <a:rPr sz="950" spc="35" dirty="0">
                <a:solidFill>
                  <a:srgbClr val="FFFFFF"/>
                </a:solidFill>
                <a:latin typeface="MS明朝"/>
                <a:cs typeface="ヒラギノ明朝 ProN W3"/>
              </a:rPr>
              <a:t>  富岡合同庁舎</a:t>
            </a:r>
            <a:r>
              <a:rPr sz="950" dirty="0">
                <a:solidFill>
                  <a:srgbClr val="FFFFFF"/>
                </a:solidFill>
                <a:latin typeface="MS明朝"/>
                <a:cs typeface="ヒラギノ明朝 ProN W3"/>
              </a:rPr>
              <a:t>2</a:t>
            </a:r>
            <a:r>
              <a:rPr sz="950" spc="-50" dirty="0">
                <a:solidFill>
                  <a:srgbClr val="FFFFFF"/>
                </a:solidFill>
                <a:latin typeface="MS明朝"/>
                <a:cs typeface="ヒラギノ明朝 ProN W3"/>
              </a:rPr>
              <a:t>階 </a:t>
            </a:r>
            <a:r>
              <a:rPr sz="950" dirty="0">
                <a:solidFill>
                  <a:srgbClr val="FFFFFF"/>
                </a:solidFill>
                <a:latin typeface="MS明朝"/>
                <a:cs typeface="ヒラギノ明朝 ProN W3"/>
              </a:rPr>
              <a:t>TEL</a:t>
            </a:r>
            <a:r>
              <a:rPr sz="950" spc="95" dirty="0">
                <a:solidFill>
                  <a:srgbClr val="FFFFFF"/>
                </a:solidFill>
                <a:latin typeface="MS明朝"/>
                <a:cs typeface="ヒラギノ明朝 ProN W3"/>
              </a:rPr>
              <a:t> </a:t>
            </a:r>
            <a:r>
              <a:rPr sz="950" spc="120" dirty="0">
                <a:solidFill>
                  <a:srgbClr val="FFFFFF"/>
                </a:solidFill>
                <a:latin typeface="MS明朝"/>
                <a:cs typeface="ヒラギノ明朝 ProN W3"/>
              </a:rPr>
              <a:t>0240-</a:t>
            </a:r>
            <a:r>
              <a:rPr sz="950" spc="114" dirty="0">
                <a:solidFill>
                  <a:srgbClr val="FFFFFF"/>
                </a:solidFill>
                <a:latin typeface="MS明朝"/>
                <a:cs typeface="ヒラギノ明朝 ProN W3"/>
              </a:rPr>
              <a:t>23-</a:t>
            </a:r>
            <a:r>
              <a:rPr sz="950" spc="125" dirty="0">
                <a:solidFill>
                  <a:srgbClr val="FFFFFF"/>
                </a:solidFill>
                <a:latin typeface="MS明朝"/>
                <a:cs typeface="ヒラギノ明朝 ProN W3"/>
              </a:rPr>
              <a:t>6974</a:t>
            </a:r>
            <a:r>
              <a:rPr sz="950" spc="60" dirty="0">
                <a:solidFill>
                  <a:srgbClr val="FFFFFF"/>
                </a:solidFill>
                <a:latin typeface="MS明朝"/>
                <a:cs typeface="ヒラギノ明朝 ProN W3"/>
              </a:rPr>
              <a:t> ／ </a:t>
            </a:r>
            <a:r>
              <a:rPr sz="950" dirty="0">
                <a:solidFill>
                  <a:srgbClr val="FFFFFF"/>
                </a:solidFill>
                <a:latin typeface="MS明朝"/>
                <a:cs typeface="ヒラギノ明朝 ProN W3"/>
              </a:rPr>
              <a:t>FAX</a:t>
            </a:r>
            <a:r>
              <a:rPr sz="950" spc="95" dirty="0">
                <a:solidFill>
                  <a:srgbClr val="FFFFFF"/>
                </a:solidFill>
                <a:latin typeface="MS明朝"/>
                <a:cs typeface="ヒラギノ明朝 ProN W3"/>
              </a:rPr>
              <a:t> </a:t>
            </a:r>
            <a:r>
              <a:rPr sz="950" spc="120" dirty="0">
                <a:solidFill>
                  <a:srgbClr val="FFFFFF"/>
                </a:solidFill>
                <a:latin typeface="MS明朝"/>
                <a:cs typeface="ヒラギノ明朝 ProN W3"/>
              </a:rPr>
              <a:t>0240-</a:t>
            </a:r>
            <a:r>
              <a:rPr sz="950" spc="114" dirty="0">
                <a:solidFill>
                  <a:srgbClr val="FFFFFF"/>
                </a:solidFill>
                <a:latin typeface="MS明朝"/>
                <a:cs typeface="ヒラギノ明朝 ProN W3"/>
              </a:rPr>
              <a:t>25-</a:t>
            </a:r>
            <a:r>
              <a:rPr sz="950" spc="110" dirty="0">
                <a:solidFill>
                  <a:srgbClr val="FFFFFF"/>
                </a:solidFill>
                <a:latin typeface="MS明朝"/>
                <a:cs typeface="ヒラギノ明朝 ProN W3"/>
              </a:rPr>
              <a:t>8372</a:t>
            </a:r>
            <a:endParaRPr sz="950" dirty="0">
              <a:latin typeface="MS明朝"/>
              <a:cs typeface="ヒラギノ明朝 ProN W3"/>
            </a:endParaRPr>
          </a:p>
          <a:p>
            <a:pPr algn="ctr">
              <a:lnSpc>
                <a:spcPct val="100000"/>
              </a:lnSpc>
              <a:spcBef>
                <a:spcPts val="215"/>
              </a:spcBef>
            </a:pPr>
            <a:r>
              <a:rPr sz="950" spc="-10" dirty="0">
                <a:solidFill>
                  <a:schemeClr val="bg1"/>
                </a:solidFill>
                <a:latin typeface="MS明朝"/>
                <a:cs typeface="ヒラギノ明朝 ProN W3"/>
              </a:rPr>
              <a:t>futaba_fukkou@pref.fukushima.lg.jp</a:t>
            </a:r>
            <a:endParaRPr sz="950" dirty="0">
              <a:solidFill>
                <a:schemeClr val="bg1"/>
              </a:solidFill>
              <a:latin typeface="MS明朝"/>
              <a:cs typeface="ヒラギノ明朝 ProN W3"/>
            </a:endParaRPr>
          </a:p>
        </p:txBody>
      </p:sp>
      <p:sp>
        <p:nvSpPr>
          <p:cNvPr id="31" name="object 31"/>
          <p:cNvSpPr txBox="1"/>
          <p:nvPr/>
        </p:nvSpPr>
        <p:spPr>
          <a:xfrm>
            <a:off x="4242676" y="8848125"/>
            <a:ext cx="2691130" cy="546100"/>
          </a:xfrm>
          <a:prstGeom prst="rect">
            <a:avLst/>
          </a:prstGeom>
        </p:spPr>
        <p:txBody>
          <a:bodyPr vert="horz" wrap="square" lIns="0" tIns="31750" rIns="0" bIns="0" rtlCol="0">
            <a:spAutoFit/>
          </a:bodyPr>
          <a:lstStyle/>
          <a:p>
            <a:pPr algn="ctr">
              <a:lnSpc>
                <a:spcPct val="100000"/>
              </a:lnSpc>
              <a:spcBef>
                <a:spcPts val="250"/>
              </a:spcBef>
            </a:pPr>
            <a:r>
              <a:rPr sz="750" dirty="0">
                <a:solidFill>
                  <a:srgbClr val="FFFFFF"/>
                </a:solidFill>
                <a:latin typeface="MS明朝"/>
                <a:cs typeface="ヒラギノ明朝 ProN W3"/>
              </a:rPr>
              <a:t>（</a:t>
            </a:r>
            <a:r>
              <a:rPr sz="750" spc="-25" dirty="0">
                <a:solidFill>
                  <a:srgbClr val="FFFFFF"/>
                </a:solidFill>
                <a:latin typeface="MS明朝"/>
                <a:cs typeface="ヒラギノ明朝 ProN W3"/>
              </a:rPr>
              <a:t>ふたばの“大鍋”プロジェクト、ふたばふるさとマルシェ</a:t>
            </a:r>
            <a:r>
              <a:rPr sz="750" spc="-50" dirty="0">
                <a:solidFill>
                  <a:srgbClr val="FFFFFF"/>
                </a:solidFill>
                <a:latin typeface="MS明朝"/>
                <a:cs typeface="ヒラギノ明朝 ProN W3"/>
              </a:rPr>
              <a:t>）</a:t>
            </a:r>
            <a:endParaRPr sz="750">
              <a:latin typeface="MS明朝"/>
              <a:cs typeface="ヒラギノ明朝 ProN W3"/>
            </a:endParaRPr>
          </a:p>
          <a:p>
            <a:pPr marL="56515" marR="47625" algn="ctr">
              <a:lnSpc>
                <a:spcPct val="105500"/>
              </a:lnSpc>
              <a:spcBef>
                <a:spcPts val="130"/>
              </a:spcBef>
            </a:pPr>
            <a:r>
              <a:rPr sz="1150" spc="-5" dirty="0">
                <a:solidFill>
                  <a:srgbClr val="FFFFFF"/>
                </a:solidFill>
                <a:latin typeface="MS明朝"/>
                <a:cs typeface="ヒラギノ明朝 ProN W3"/>
              </a:rPr>
              <a:t>一般財団法人福島県電源地域振興財団</a:t>
            </a:r>
            <a:r>
              <a:rPr sz="1150" spc="-10" dirty="0">
                <a:solidFill>
                  <a:srgbClr val="FFFFFF"/>
                </a:solidFill>
                <a:latin typeface="MS明朝"/>
                <a:cs typeface="ヒラギノ明朝 ProN W3"/>
              </a:rPr>
              <a:t>ふたば復興支所</a:t>
            </a:r>
            <a:endParaRPr sz="1150">
              <a:latin typeface="MS明朝"/>
              <a:cs typeface="ヒラギノ明朝 ProN W3"/>
            </a:endParaRPr>
          </a:p>
        </p:txBody>
      </p:sp>
      <p:sp>
        <p:nvSpPr>
          <p:cNvPr id="32" name="object 32"/>
          <p:cNvSpPr txBox="1"/>
          <p:nvPr/>
        </p:nvSpPr>
        <p:spPr>
          <a:xfrm>
            <a:off x="1895703" y="8212141"/>
            <a:ext cx="3695065" cy="474345"/>
          </a:xfrm>
          <a:prstGeom prst="rect">
            <a:avLst/>
          </a:prstGeom>
        </p:spPr>
        <p:txBody>
          <a:bodyPr vert="horz" wrap="square" lIns="0" tIns="46990" rIns="0" bIns="0" rtlCol="0">
            <a:spAutoFit/>
          </a:bodyPr>
          <a:lstStyle/>
          <a:p>
            <a:pPr marL="1134110">
              <a:lnSpc>
                <a:spcPct val="100000"/>
              </a:lnSpc>
              <a:spcBef>
                <a:spcPts val="370"/>
              </a:spcBef>
            </a:pPr>
            <a:r>
              <a:rPr sz="950" spc="-5" dirty="0">
                <a:solidFill>
                  <a:srgbClr val="FFFFFF"/>
                </a:solidFill>
                <a:latin typeface="MS明朝"/>
                <a:cs typeface="ヒラギノ明朝 ProN W3"/>
              </a:rPr>
              <a:t>【開催に関するお問合せ】</a:t>
            </a:r>
            <a:endParaRPr sz="950" dirty="0">
              <a:latin typeface="MS明朝"/>
              <a:cs typeface="ヒラギノ明朝 ProN W3"/>
            </a:endParaRPr>
          </a:p>
          <a:p>
            <a:pPr marL="12700">
              <a:lnSpc>
                <a:spcPct val="100000"/>
              </a:lnSpc>
              <a:spcBef>
                <a:spcPts val="380"/>
              </a:spcBef>
            </a:pPr>
            <a:r>
              <a:rPr sz="1450" spc="90" dirty="0">
                <a:solidFill>
                  <a:srgbClr val="FFFFFF"/>
                </a:solidFill>
                <a:latin typeface="MS明朝"/>
                <a:cs typeface="ヒラギノ明朝 ProN W3"/>
              </a:rPr>
              <a:t>「ふたばワールド</a:t>
            </a:r>
            <a:r>
              <a:rPr sz="1450" spc="65" dirty="0">
                <a:solidFill>
                  <a:srgbClr val="FFFFFF"/>
                </a:solidFill>
                <a:latin typeface="MS明朝"/>
                <a:cs typeface="ヒラギノ明朝 ProN W3"/>
              </a:rPr>
              <a:t>2025</a:t>
            </a:r>
            <a:r>
              <a:rPr sz="1450" spc="-95" dirty="0">
                <a:solidFill>
                  <a:srgbClr val="FFFFFF"/>
                </a:solidFill>
                <a:latin typeface="MS明朝"/>
                <a:cs typeface="ヒラギノ明朝 ProN W3"/>
              </a:rPr>
              <a:t>」実行委員会事務局</a:t>
            </a:r>
            <a:endParaRPr sz="1450" dirty="0">
              <a:latin typeface="MS明朝"/>
              <a:cs typeface="ヒラギノ明朝 ProN W3"/>
            </a:endParaRPr>
          </a:p>
        </p:txBody>
      </p:sp>
      <p:grpSp>
        <p:nvGrpSpPr>
          <p:cNvPr id="33" name="object 33"/>
          <p:cNvGrpSpPr/>
          <p:nvPr/>
        </p:nvGrpSpPr>
        <p:grpSpPr>
          <a:xfrm>
            <a:off x="3773627" y="8888755"/>
            <a:ext cx="9525" cy="1564005"/>
            <a:chOff x="3773627" y="8888755"/>
            <a:chExt cx="9525" cy="1564005"/>
          </a:xfrm>
        </p:grpSpPr>
        <p:sp>
          <p:nvSpPr>
            <p:cNvPr id="34" name="object 34"/>
            <p:cNvSpPr/>
            <p:nvPr/>
          </p:nvSpPr>
          <p:spPr>
            <a:xfrm>
              <a:off x="3778249" y="8888755"/>
              <a:ext cx="0" cy="1526540"/>
            </a:xfrm>
            <a:custGeom>
              <a:avLst/>
              <a:gdLst/>
              <a:ahLst/>
              <a:cxnLst/>
              <a:rect l="l" t="t" r="r" b="b"/>
              <a:pathLst>
                <a:path h="1526540">
                  <a:moveTo>
                    <a:pt x="0" y="0"/>
                  </a:moveTo>
                  <a:lnTo>
                    <a:pt x="0" y="1526489"/>
                  </a:lnTo>
                </a:path>
              </a:pathLst>
            </a:custGeom>
            <a:ln w="9245">
              <a:solidFill>
                <a:srgbClr val="FFFFFF"/>
              </a:solidFill>
              <a:prstDash val="dash"/>
            </a:ln>
          </p:spPr>
          <p:txBody>
            <a:bodyPr wrap="square" lIns="0" tIns="0" rIns="0" bIns="0" rtlCol="0"/>
            <a:lstStyle/>
            <a:p>
              <a:endParaRPr>
                <a:latin typeface="MS明朝"/>
              </a:endParaRPr>
            </a:p>
          </p:txBody>
        </p:sp>
        <p:sp>
          <p:nvSpPr>
            <p:cNvPr id="35" name="object 35"/>
            <p:cNvSpPr/>
            <p:nvPr/>
          </p:nvSpPr>
          <p:spPr>
            <a:xfrm>
              <a:off x="3778249" y="10439869"/>
              <a:ext cx="0" cy="12700"/>
            </a:xfrm>
            <a:custGeom>
              <a:avLst/>
              <a:gdLst/>
              <a:ahLst/>
              <a:cxnLst/>
              <a:rect l="l" t="t" r="r" b="b"/>
              <a:pathLst>
                <a:path h="12700">
                  <a:moveTo>
                    <a:pt x="0" y="0"/>
                  </a:moveTo>
                  <a:lnTo>
                    <a:pt x="0" y="12331"/>
                  </a:lnTo>
                </a:path>
              </a:pathLst>
            </a:custGeom>
            <a:ln w="9245">
              <a:solidFill>
                <a:srgbClr val="FFFFFF"/>
              </a:solidFill>
            </a:ln>
          </p:spPr>
          <p:txBody>
            <a:bodyPr wrap="square" lIns="0" tIns="0" rIns="0" bIns="0" rtlCol="0"/>
            <a:lstStyle/>
            <a:p>
              <a:endParaRPr>
                <a:latin typeface="MS明朝"/>
              </a:endParaRPr>
            </a:p>
          </p:txBody>
        </p:sp>
      </p:grpSp>
      <p:sp>
        <p:nvSpPr>
          <p:cNvPr id="36" name="object 8">
            <a:extLst>
              <a:ext uri="{FF2B5EF4-FFF2-40B4-BE49-F238E27FC236}">
                <a16:creationId xmlns:a16="http://schemas.microsoft.com/office/drawing/2014/main" id="{DEB98BEB-32E9-9A1E-6420-85ACD1C4AF6C}"/>
              </a:ext>
            </a:extLst>
          </p:cNvPr>
          <p:cNvSpPr txBox="1"/>
          <p:nvPr/>
        </p:nvSpPr>
        <p:spPr>
          <a:xfrm>
            <a:off x="2211870" y="1939879"/>
            <a:ext cx="5344630" cy="1299971"/>
          </a:xfrm>
          <a:prstGeom prst="rect">
            <a:avLst/>
          </a:prstGeom>
        </p:spPr>
        <p:txBody>
          <a:bodyPr vert="horz" wrap="square" lIns="0" tIns="27305" rIns="0" bIns="0" rtlCol="0">
            <a:spAutoFit/>
          </a:bodyPr>
          <a:lstStyle/>
          <a:p>
            <a:pPr marL="74295">
              <a:lnSpc>
                <a:spcPct val="100000"/>
              </a:lnSpc>
              <a:spcBef>
                <a:spcPts val="215"/>
              </a:spcBef>
            </a:pPr>
            <a:r>
              <a:rPr sz="950" dirty="0">
                <a:solidFill>
                  <a:srgbClr val="231F20"/>
                </a:solidFill>
                <a:latin typeface="MS明朝"/>
                <a:ea typeface="ヒラギノ明朝 ProN W3" panose="02020300000000000000" pitchFamily="18" charset="-128"/>
                <a:cs typeface="ヒラギノ明朝 ProN W3"/>
              </a:rPr>
              <a:t>福島県</a:t>
            </a:r>
            <a:endParaRPr sz="950" dirty="0">
              <a:latin typeface="MS明朝"/>
              <a:ea typeface="ヒラギノ明朝 ProN W3" panose="02020300000000000000" pitchFamily="18" charset="-128"/>
              <a:cs typeface="ヒラギノ明朝 ProN W3"/>
            </a:endParaRPr>
          </a:p>
          <a:p>
            <a:pPr marL="74295">
              <a:lnSpc>
                <a:spcPct val="100000"/>
              </a:lnSpc>
              <a:spcBef>
                <a:spcPts val="125"/>
              </a:spcBef>
            </a:pPr>
            <a:r>
              <a:rPr sz="950" dirty="0">
                <a:solidFill>
                  <a:srgbClr val="231F20"/>
                </a:solidFill>
                <a:latin typeface="MS明朝"/>
                <a:ea typeface="ヒラギノ明朝 ProN W3" panose="02020300000000000000" pitchFamily="18" charset="-128"/>
                <a:cs typeface="ヒラギノ明朝 ProN W3"/>
              </a:rPr>
              <a:t>復興庁福島復興局</a:t>
            </a:r>
            <a:endParaRPr sz="950" dirty="0">
              <a:latin typeface="MS明朝"/>
              <a:ea typeface="ヒラギノ明朝 ProN W3" panose="02020300000000000000" pitchFamily="18" charset="-128"/>
              <a:cs typeface="ヒラギノ明朝 ProN W3"/>
            </a:endParaRPr>
          </a:p>
          <a:p>
            <a:pPr marL="74295">
              <a:lnSpc>
                <a:spcPct val="100000"/>
              </a:lnSpc>
              <a:spcBef>
                <a:spcPts val="120"/>
              </a:spcBef>
            </a:pPr>
            <a:r>
              <a:rPr sz="950" dirty="0">
                <a:solidFill>
                  <a:srgbClr val="231F20"/>
                </a:solidFill>
                <a:latin typeface="MS明朝"/>
                <a:ea typeface="ヒラギノ明朝 ProN W3" panose="02020300000000000000" pitchFamily="18" charset="-128"/>
                <a:cs typeface="ヒラギノ明朝 ProN W3"/>
              </a:rPr>
              <a:t>福島民報社、福島民友新聞社、朝日新聞社福島総局、毎日新聞社福島支局、</a:t>
            </a:r>
            <a:endParaRPr sz="950" dirty="0">
              <a:latin typeface="MS明朝"/>
              <a:ea typeface="ヒラギノ明朝 ProN W3" panose="02020300000000000000" pitchFamily="18" charset="-128"/>
              <a:cs typeface="ヒラギノ明朝 ProN W3"/>
            </a:endParaRPr>
          </a:p>
          <a:p>
            <a:pPr marL="74295" marR="5080">
              <a:lnSpc>
                <a:spcPct val="110700"/>
              </a:lnSpc>
            </a:pPr>
            <a:r>
              <a:rPr sz="950" dirty="0" err="1">
                <a:solidFill>
                  <a:srgbClr val="231F20"/>
                </a:solidFill>
                <a:latin typeface="MS明朝"/>
                <a:ea typeface="ヒラギノ明朝 ProN W3" panose="02020300000000000000" pitchFamily="18" charset="-128"/>
                <a:cs typeface="ヒラギノ明朝 ProN W3"/>
              </a:rPr>
              <a:t>読売新聞社福島支局、産経新聞社福島支局、河北新報社、日本経済新聞社福島支局</a:t>
            </a:r>
            <a:r>
              <a:rPr sz="950" dirty="0">
                <a:solidFill>
                  <a:srgbClr val="231F20"/>
                </a:solidFill>
                <a:latin typeface="MS明朝"/>
                <a:ea typeface="ヒラギノ明朝 ProN W3" panose="02020300000000000000" pitchFamily="18" charset="-128"/>
                <a:cs typeface="ヒラギノ明朝 ProN W3"/>
              </a:rPr>
              <a:t>、</a:t>
            </a:r>
            <a:endParaRPr lang="en-US" sz="950" dirty="0">
              <a:solidFill>
                <a:srgbClr val="231F20"/>
              </a:solidFill>
              <a:latin typeface="MS明朝"/>
              <a:ea typeface="ヒラギノ明朝 ProN W3" panose="02020300000000000000" pitchFamily="18" charset="-128"/>
              <a:cs typeface="ヒラギノ明朝 ProN W3"/>
            </a:endParaRPr>
          </a:p>
          <a:p>
            <a:pPr marL="74295" marR="5080">
              <a:lnSpc>
                <a:spcPct val="110700"/>
              </a:lnSpc>
            </a:pPr>
            <a:r>
              <a:rPr sz="950" dirty="0" err="1">
                <a:solidFill>
                  <a:srgbClr val="231F20"/>
                </a:solidFill>
                <a:latin typeface="MS明朝"/>
                <a:ea typeface="ヒラギノ明朝 ProN W3" panose="02020300000000000000" pitchFamily="18" charset="-128"/>
                <a:cs typeface="ヒラギノ明朝 ProN W3"/>
              </a:rPr>
              <a:t>日本放送協会福島放送局、福島テレビ（株</a:t>
            </a:r>
            <a:r>
              <a:rPr sz="950" dirty="0">
                <a:solidFill>
                  <a:srgbClr val="231F20"/>
                </a:solidFill>
                <a:latin typeface="MS明朝"/>
                <a:ea typeface="ヒラギノ明朝 ProN W3" panose="02020300000000000000" pitchFamily="18" charset="-128"/>
                <a:cs typeface="ヒラギノ明朝 ProN W3"/>
              </a:rPr>
              <a:t>）、</a:t>
            </a:r>
            <a:r>
              <a:rPr lang="ja-JP" altLang="en-US" sz="950" dirty="0">
                <a:solidFill>
                  <a:srgbClr val="231F20"/>
                </a:solidFill>
                <a:latin typeface="MS明朝"/>
                <a:ea typeface="ヒラギノ明朝 ProN W3" panose="02020300000000000000" pitchFamily="18" charset="-128"/>
                <a:cs typeface="ヒラギノ明朝 ProN W3"/>
              </a:rPr>
              <a:t>（株）</a:t>
            </a:r>
            <a:r>
              <a:rPr sz="950" dirty="0" err="1">
                <a:solidFill>
                  <a:srgbClr val="231F20"/>
                </a:solidFill>
                <a:latin typeface="MS明朝"/>
                <a:ea typeface="ヒラギノ明朝 ProN W3" panose="02020300000000000000" pitchFamily="18" charset="-128"/>
                <a:cs typeface="ヒラギノ明朝 ProN W3"/>
              </a:rPr>
              <a:t>福島中央テレビ</a:t>
            </a:r>
            <a:r>
              <a:rPr sz="950" dirty="0">
                <a:solidFill>
                  <a:srgbClr val="231F20"/>
                </a:solidFill>
                <a:latin typeface="MS明朝"/>
                <a:ea typeface="ヒラギノ明朝 ProN W3" panose="02020300000000000000" pitchFamily="18" charset="-128"/>
                <a:cs typeface="ヒラギノ明朝 ProN W3"/>
              </a:rPr>
              <a:t>、</a:t>
            </a:r>
            <a:endParaRPr sz="950" dirty="0">
              <a:latin typeface="MS明朝"/>
              <a:ea typeface="ヒラギノ明朝 ProN W3" panose="02020300000000000000" pitchFamily="18" charset="-128"/>
              <a:cs typeface="ヒラギノ明朝 ProN W3"/>
            </a:endParaRPr>
          </a:p>
          <a:p>
            <a:pPr marL="74295" marR="497840" indent="-62230">
              <a:lnSpc>
                <a:spcPct val="110700"/>
              </a:lnSpc>
            </a:pPr>
            <a:r>
              <a:rPr sz="950" dirty="0">
                <a:solidFill>
                  <a:srgbClr val="231F20"/>
                </a:solidFill>
                <a:latin typeface="MS明朝"/>
                <a:ea typeface="ヒラギノ明朝 ProN W3" panose="02020300000000000000" pitchFamily="18" charset="-128"/>
                <a:cs typeface="ヒラギノ明朝 ProN W3"/>
              </a:rPr>
              <a:t>（株）福島放送、（株）テレビユー福島、（株）ラジオ福島、（</a:t>
            </a:r>
            <a:r>
              <a:rPr sz="950" dirty="0" err="1">
                <a:solidFill>
                  <a:srgbClr val="231F20"/>
                </a:solidFill>
                <a:latin typeface="MS明朝"/>
                <a:ea typeface="ヒラギノ明朝 ProN W3" panose="02020300000000000000" pitchFamily="18" charset="-128"/>
                <a:cs typeface="ヒラギノ明朝 ProN W3"/>
              </a:rPr>
              <a:t>株）エフエム福島</a:t>
            </a:r>
            <a:r>
              <a:rPr sz="950" dirty="0">
                <a:solidFill>
                  <a:srgbClr val="231F20"/>
                </a:solidFill>
                <a:latin typeface="MS明朝"/>
                <a:ea typeface="ヒラギノ明朝 ProN W3" panose="02020300000000000000" pitchFamily="18" charset="-128"/>
                <a:cs typeface="ヒラギノ明朝 ProN W3"/>
              </a:rPr>
              <a:t>、</a:t>
            </a:r>
            <a:endParaRPr lang="en-US" sz="950" dirty="0">
              <a:solidFill>
                <a:srgbClr val="231F20"/>
              </a:solidFill>
              <a:latin typeface="MS明朝"/>
              <a:ea typeface="ヒラギノ明朝 ProN W3" panose="02020300000000000000" pitchFamily="18" charset="-128"/>
              <a:cs typeface="ヒラギノ明朝 ProN W3"/>
            </a:endParaRPr>
          </a:p>
          <a:p>
            <a:pPr marL="74295" marR="497840" indent="-62230">
              <a:lnSpc>
                <a:spcPct val="110700"/>
              </a:lnSpc>
            </a:pPr>
            <a:r>
              <a:rPr lang="en-US" sz="950" dirty="0">
                <a:solidFill>
                  <a:srgbClr val="231F20"/>
                </a:solidFill>
                <a:latin typeface="MS明朝"/>
                <a:ea typeface="ヒラギノ明朝 ProN W3" panose="02020300000000000000" pitchFamily="18" charset="-128"/>
                <a:cs typeface="ヒラギノ明朝 ProN W3"/>
              </a:rPr>
              <a:t>  </a:t>
            </a:r>
            <a:r>
              <a:rPr sz="950" dirty="0" err="1">
                <a:solidFill>
                  <a:srgbClr val="231F20"/>
                </a:solidFill>
                <a:latin typeface="MS明朝"/>
                <a:ea typeface="ヒラギノ明朝 ProN W3" panose="02020300000000000000" pitchFamily="18" charset="-128"/>
                <a:cs typeface="ヒラギノ明朝 ProN W3"/>
              </a:rPr>
              <a:t>福島コミュニティ放送（株</a:t>
            </a:r>
            <a:r>
              <a:rPr sz="950" dirty="0">
                <a:solidFill>
                  <a:srgbClr val="231F20"/>
                </a:solidFill>
                <a:latin typeface="MS明朝"/>
                <a:ea typeface="ヒラギノ明朝 ProN W3" panose="02020300000000000000" pitchFamily="18" charset="-128"/>
                <a:cs typeface="ヒラギノ明朝 ProN W3"/>
              </a:rPr>
              <a:t>）</a:t>
            </a:r>
            <a:endParaRPr sz="950" dirty="0">
              <a:latin typeface="MS明朝"/>
              <a:ea typeface="ヒラギノ明朝 ProN W3" panose="02020300000000000000" pitchFamily="18" charset="-128"/>
              <a:cs typeface="ヒラギノ明朝 ProN W3"/>
            </a:endParaRPr>
          </a:p>
          <a:p>
            <a:pPr marL="74295">
              <a:lnSpc>
                <a:spcPct val="100000"/>
              </a:lnSpc>
              <a:spcBef>
                <a:spcPts val="125"/>
              </a:spcBef>
            </a:pPr>
            <a:r>
              <a:rPr sz="950" dirty="0">
                <a:solidFill>
                  <a:srgbClr val="231F20"/>
                </a:solidFill>
                <a:latin typeface="MS明朝"/>
                <a:ea typeface="ヒラギノ明朝 ProN W3" panose="02020300000000000000" pitchFamily="18" charset="-128"/>
                <a:cs typeface="ヒラギノ明朝 ProN W3"/>
              </a:rPr>
              <a:t>調整中</a:t>
            </a:r>
            <a:endParaRPr sz="950" dirty="0">
              <a:latin typeface="MS明朝"/>
              <a:ea typeface="ヒラギノ明朝 ProN W3" panose="02020300000000000000" pitchFamily="18" charset="-128"/>
              <a:cs typeface="ヒラギノ明朝 ProN W3"/>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7999" y="1278191"/>
            <a:ext cx="7340600" cy="417195"/>
          </a:xfrm>
          <a:custGeom>
            <a:avLst/>
            <a:gdLst/>
            <a:ahLst/>
            <a:cxnLst/>
            <a:rect l="l" t="t" r="r" b="b"/>
            <a:pathLst>
              <a:path w="7340600" h="417194">
                <a:moveTo>
                  <a:pt x="7340498" y="0"/>
                </a:moveTo>
                <a:lnTo>
                  <a:pt x="0" y="0"/>
                </a:lnTo>
                <a:lnTo>
                  <a:pt x="0" y="416737"/>
                </a:lnTo>
                <a:lnTo>
                  <a:pt x="7340498" y="416737"/>
                </a:lnTo>
                <a:lnTo>
                  <a:pt x="7340498" y="0"/>
                </a:lnTo>
                <a:close/>
              </a:path>
            </a:pathLst>
          </a:custGeom>
          <a:solidFill>
            <a:srgbClr val="221916"/>
          </a:solidFill>
        </p:spPr>
        <p:txBody>
          <a:bodyPr wrap="square" lIns="0" tIns="0" rIns="0" bIns="0" rtlCol="0"/>
          <a:lstStyle/>
          <a:p>
            <a:endParaRPr/>
          </a:p>
        </p:txBody>
      </p:sp>
      <p:sp>
        <p:nvSpPr>
          <p:cNvPr id="3" name="object 3"/>
          <p:cNvSpPr txBox="1"/>
          <p:nvPr/>
        </p:nvSpPr>
        <p:spPr>
          <a:xfrm>
            <a:off x="4413351" y="352374"/>
            <a:ext cx="2829560" cy="833755"/>
          </a:xfrm>
          <a:prstGeom prst="rect">
            <a:avLst/>
          </a:prstGeom>
          <a:ln w="12331">
            <a:solidFill>
              <a:srgbClr val="231F20"/>
            </a:solidFill>
          </a:ln>
        </p:spPr>
        <p:txBody>
          <a:bodyPr vert="horz" wrap="square" lIns="0" tIns="36195" rIns="0" bIns="0" rtlCol="0">
            <a:spAutoFit/>
          </a:bodyPr>
          <a:lstStyle/>
          <a:p>
            <a:pPr marL="153670" marR="172720" indent="-62230">
              <a:lnSpc>
                <a:spcPct val="110700"/>
              </a:lnSpc>
              <a:spcBef>
                <a:spcPts val="285"/>
              </a:spcBef>
            </a:pPr>
            <a:r>
              <a:rPr sz="950" dirty="0">
                <a:solidFill>
                  <a:srgbClr val="231F20"/>
                </a:solidFill>
                <a:latin typeface="ヒラギノ明朝 ProN W3"/>
                <a:cs typeface="ヒラギノ明朝 ProN W3"/>
              </a:rPr>
              <a:t>「ふたばワールド2025 in</a:t>
            </a:r>
            <a:r>
              <a:rPr sz="950" spc="-60" dirty="0">
                <a:solidFill>
                  <a:srgbClr val="231F20"/>
                </a:solidFill>
                <a:latin typeface="ヒラギノ明朝 ProN W3"/>
                <a:cs typeface="ヒラギノ明朝 ProN W3"/>
              </a:rPr>
              <a:t> </a:t>
            </a:r>
            <a:r>
              <a:rPr sz="950" spc="-60" dirty="0" err="1">
                <a:solidFill>
                  <a:srgbClr val="231F20"/>
                </a:solidFill>
                <a:latin typeface="ヒラギノ明朝 ProN W3"/>
                <a:cs typeface="ヒラギノ明朝 ProN W3"/>
              </a:rPr>
              <a:t>かわうち」委託業者</a:t>
            </a:r>
            <a:endParaRPr lang="en-US" sz="950" spc="-60" dirty="0">
              <a:solidFill>
                <a:srgbClr val="231F20"/>
              </a:solidFill>
              <a:latin typeface="ヒラギノ明朝 ProN W3"/>
              <a:cs typeface="ヒラギノ明朝 ProN W3"/>
            </a:endParaRPr>
          </a:p>
          <a:p>
            <a:pPr marL="153670" marR="172720" indent="-62230">
              <a:lnSpc>
                <a:spcPct val="110700"/>
              </a:lnSpc>
            </a:pPr>
            <a:r>
              <a:rPr lang="ja-JP" altLang="en-US" sz="950" spc="-60">
                <a:solidFill>
                  <a:srgbClr val="231F20"/>
                </a:solidFill>
                <a:latin typeface="ヒラギノ明朝 ProN W3"/>
                <a:cs typeface="ヒラギノ明朝 ProN W3"/>
              </a:rPr>
              <a:t>　</a:t>
            </a:r>
            <a:r>
              <a:rPr sz="950" spc="-50" dirty="0" err="1">
                <a:solidFill>
                  <a:srgbClr val="231F20"/>
                </a:solidFill>
                <a:latin typeface="ヒラギノ明朝 ProN W3"/>
                <a:cs typeface="ヒラギノ明朝 ProN W3"/>
              </a:rPr>
              <a:t>株式会社ライト・エージェンシ</a:t>
            </a:r>
            <a:r>
              <a:rPr sz="950" spc="-50" dirty="0">
                <a:solidFill>
                  <a:srgbClr val="231F20"/>
                </a:solidFill>
                <a:latin typeface="ヒラギノ明朝 ProN W3"/>
                <a:cs typeface="ヒラギノ明朝 ProN W3"/>
              </a:rPr>
              <a:t>ー</a:t>
            </a:r>
            <a:endParaRPr sz="950" dirty="0">
              <a:latin typeface="ヒラギノ明朝 ProN W3"/>
              <a:cs typeface="ヒラギノ明朝 ProN W3"/>
            </a:endParaRPr>
          </a:p>
          <a:p>
            <a:pPr marL="92075">
              <a:lnSpc>
                <a:spcPct val="100000"/>
              </a:lnSpc>
              <a:spcBef>
                <a:spcPts val="125"/>
              </a:spcBef>
            </a:pPr>
            <a:r>
              <a:rPr sz="950" dirty="0">
                <a:solidFill>
                  <a:srgbClr val="231F20"/>
                </a:solidFill>
                <a:latin typeface="ヒラギノ明朝 ProN W3"/>
                <a:cs typeface="ヒラギノ明朝 ProN W3"/>
              </a:rPr>
              <a:t>（</a:t>
            </a:r>
            <a:r>
              <a:rPr sz="950" spc="-55" dirty="0">
                <a:solidFill>
                  <a:srgbClr val="231F20"/>
                </a:solidFill>
                <a:latin typeface="ヒラギノ明朝 ProN W3"/>
                <a:cs typeface="ヒラギノ明朝 ProN W3"/>
              </a:rPr>
              <a:t>事務局：エクシードコネクト郡山支社</a:t>
            </a:r>
            <a:r>
              <a:rPr sz="950" spc="-140" dirty="0">
                <a:solidFill>
                  <a:srgbClr val="231F20"/>
                </a:solidFill>
                <a:latin typeface="ヒラギノ明朝 ProN W3"/>
                <a:cs typeface="ヒラギノ明朝 ProN W3"/>
              </a:rPr>
              <a:t>）</a:t>
            </a:r>
            <a:r>
              <a:rPr sz="950" spc="-50" dirty="0">
                <a:solidFill>
                  <a:srgbClr val="231F20"/>
                </a:solidFill>
                <a:latin typeface="ヒラギノ明朝 ProN W3"/>
                <a:cs typeface="ヒラギノ明朝 ProN W3"/>
              </a:rPr>
              <a:t>行</a:t>
            </a:r>
            <a:endParaRPr sz="950" dirty="0">
              <a:latin typeface="ヒラギノ明朝 ProN W3"/>
              <a:cs typeface="ヒラギノ明朝 ProN W3"/>
            </a:endParaRPr>
          </a:p>
          <a:p>
            <a:pPr marL="154940">
              <a:lnSpc>
                <a:spcPct val="100000"/>
              </a:lnSpc>
              <a:spcBef>
                <a:spcPts val="95"/>
              </a:spcBef>
            </a:pPr>
            <a:r>
              <a:rPr sz="1750" spc="120" dirty="0">
                <a:solidFill>
                  <a:srgbClr val="231F20"/>
                </a:solidFill>
                <a:latin typeface="ヒラギノ明朝 ProN W3"/>
                <a:cs typeface="ヒラギノ明朝 ProN W3"/>
              </a:rPr>
              <a:t>FAX</a:t>
            </a:r>
            <a:r>
              <a:rPr sz="1750" spc="190" dirty="0">
                <a:solidFill>
                  <a:srgbClr val="231F20"/>
                </a:solidFill>
                <a:latin typeface="ヒラギノ明朝 ProN W3"/>
                <a:cs typeface="ヒラギノ明朝 ProN W3"/>
              </a:rPr>
              <a:t> </a:t>
            </a:r>
            <a:r>
              <a:rPr sz="1750" spc="305" dirty="0">
                <a:solidFill>
                  <a:srgbClr val="231F20"/>
                </a:solidFill>
                <a:latin typeface="ヒラギノ明朝 ProN W3"/>
                <a:cs typeface="ヒラギノ明朝 ProN W3"/>
              </a:rPr>
              <a:t>024</a:t>
            </a:r>
            <a:r>
              <a:rPr sz="2625" spc="457" baseline="6349" dirty="0">
                <a:solidFill>
                  <a:srgbClr val="231F20"/>
                </a:solidFill>
                <a:latin typeface="ヒラギノ明朝 ProN W3"/>
                <a:cs typeface="ヒラギノ明朝 ProN W3"/>
              </a:rPr>
              <a:t>-</a:t>
            </a:r>
            <a:r>
              <a:rPr sz="1750" spc="305" dirty="0">
                <a:solidFill>
                  <a:srgbClr val="231F20"/>
                </a:solidFill>
                <a:latin typeface="ヒラギノ明朝 ProN W3"/>
                <a:cs typeface="ヒラギノ明朝 ProN W3"/>
              </a:rPr>
              <a:t>991</a:t>
            </a:r>
            <a:r>
              <a:rPr sz="2625" spc="457" baseline="6349" dirty="0">
                <a:solidFill>
                  <a:srgbClr val="231F20"/>
                </a:solidFill>
                <a:latin typeface="ヒラギノ明朝 ProN W3"/>
                <a:cs typeface="ヒラギノ明朝 ProN W3"/>
              </a:rPr>
              <a:t>-</a:t>
            </a:r>
            <a:r>
              <a:rPr sz="1750" spc="290" dirty="0">
                <a:solidFill>
                  <a:srgbClr val="231F20"/>
                </a:solidFill>
                <a:latin typeface="ヒラギノ明朝 ProN W3"/>
                <a:cs typeface="ヒラギノ明朝 ProN W3"/>
              </a:rPr>
              <a:t>4741</a:t>
            </a:r>
            <a:endParaRPr sz="1750" dirty="0">
              <a:latin typeface="ヒラギノ明朝 ProN W3"/>
              <a:cs typeface="ヒラギノ明朝 ProN W3"/>
            </a:endParaRPr>
          </a:p>
        </p:txBody>
      </p:sp>
      <p:sp>
        <p:nvSpPr>
          <p:cNvPr id="4" name="object 4"/>
          <p:cNvSpPr/>
          <p:nvPr/>
        </p:nvSpPr>
        <p:spPr>
          <a:xfrm>
            <a:off x="299923" y="682624"/>
            <a:ext cx="1184275" cy="503555"/>
          </a:xfrm>
          <a:custGeom>
            <a:avLst/>
            <a:gdLst/>
            <a:ahLst/>
            <a:cxnLst/>
            <a:rect l="l" t="t" r="r" b="b"/>
            <a:pathLst>
              <a:path w="1184275" h="503555">
                <a:moveTo>
                  <a:pt x="302641" y="101"/>
                </a:moveTo>
                <a:lnTo>
                  <a:pt x="0" y="101"/>
                </a:lnTo>
                <a:lnTo>
                  <a:pt x="0" y="75031"/>
                </a:lnTo>
                <a:lnTo>
                  <a:pt x="0" y="191871"/>
                </a:lnTo>
                <a:lnTo>
                  <a:pt x="0" y="265531"/>
                </a:lnTo>
                <a:lnTo>
                  <a:pt x="0" y="503021"/>
                </a:lnTo>
                <a:lnTo>
                  <a:pt x="86296" y="503021"/>
                </a:lnTo>
                <a:lnTo>
                  <a:pt x="86296" y="265531"/>
                </a:lnTo>
                <a:lnTo>
                  <a:pt x="273088" y="265531"/>
                </a:lnTo>
                <a:lnTo>
                  <a:pt x="273088" y="191871"/>
                </a:lnTo>
                <a:lnTo>
                  <a:pt x="86296" y="191871"/>
                </a:lnTo>
                <a:lnTo>
                  <a:pt x="86296" y="75031"/>
                </a:lnTo>
                <a:lnTo>
                  <a:pt x="302641" y="75031"/>
                </a:lnTo>
                <a:lnTo>
                  <a:pt x="302641" y="101"/>
                </a:lnTo>
                <a:close/>
              </a:path>
              <a:path w="1184275" h="503555">
                <a:moveTo>
                  <a:pt x="710171" y="503034"/>
                </a:moveTo>
                <a:lnTo>
                  <a:pt x="665492" y="384225"/>
                </a:lnTo>
                <a:lnTo>
                  <a:pt x="638149" y="311518"/>
                </a:lnTo>
                <a:lnTo>
                  <a:pt x="558571" y="99898"/>
                </a:lnTo>
                <a:lnTo>
                  <a:pt x="547611" y="70751"/>
                </a:lnTo>
                <a:lnTo>
                  <a:pt x="547611" y="311518"/>
                </a:lnTo>
                <a:lnTo>
                  <a:pt x="413435" y="311518"/>
                </a:lnTo>
                <a:lnTo>
                  <a:pt x="429983" y="258318"/>
                </a:lnTo>
                <a:lnTo>
                  <a:pt x="446976" y="204381"/>
                </a:lnTo>
                <a:lnTo>
                  <a:pt x="459409" y="165887"/>
                </a:lnTo>
                <a:lnTo>
                  <a:pt x="480822" y="99898"/>
                </a:lnTo>
                <a:lnTo>
                  <a:pt x="486854" y="118376"/>
                </a:lnTo>
                <a:lnTo>
                  <a:pt x="501205" y="162560"/>
                </a:lnTo>
                <a:lnTo>
                  <a:pt x="518223" y="215620"/>
                </a:lnTo>
                <a:lnTo>
                  <a:pt x="532244" y="260680"/>
                </a:lnTo>
                <a:lnTo>
                  <a:pt x="547611" y="311518"/>
                </a:lnTo>
                <a:lnTo>
                  <a:pt x="547611" y="70751"/>
                </a:lnTo>
                <a:lnTo>
                  <a:pt x="521017" y="12"/>
                </a:lnTo>
                <a:lnTo>
                  <a:pt x="440613" y="12"/>
                </a:lnTo>
                <a:lnTo>
                  <a:pt x="250888" y="503034"/>
                </a:lnTo>
                <a:lnTo>
                  <a:pt x="344284" y="503034"/>
                </a:lnTo>
                <a:lnTo>
                  <a:pt x="388010" y="384225"/>
                </a:lnTo>
                <a:lnTo>
                  <a:pt x="573024" y="384225"/>
                </a:lnTo>
                <a:lnTo>
                  <a:pt x="616762" y="503034"/>
                </a:lnTo>
                <a:lnTo>
                  <a:pt x="710171" y="503034"/>
                </a:lnTo>
                <a:close/>
              </a:path>
              <a:path w="1184275" h="503555">
                <a:moveTo>
                  <a:pt x="1184109" y="503021"/>
                </a:moveTo>
                <a:lnTo>
                  <a:pt x="1006182" y="235851"/>
                </a:lnTo>
                <a:lnTo>
                  <a:pt x="1163421" y="0"/>
                </a:lnTo>
                <a:lnTo>
                  <a:pt x="1060564" y="0"/>
                </a:lnTo>
                <a:lnTo>
                  <a:pt x="953579" y="166687"/>
                </a:lnTo>
                <a:lnTo>
                  <a:pt x="850138" y="0"/>
                </a:lnTo>
                <a:lnTo>
                  <a:pt x="749071" y="0"/>
                </a:lnTo>
                <a:lnTo>
                  <a:pt x="899795" y="236435"/>
                </a:lnTo>
                <a:lnTo>
                  <a:pt x="718921" y="503021"/>
                </a:lnTo>
                <a:lnTo>
                  <a:pt x="820000" y="503021"/>
                </a:lnTo>
                <a:lnTo>
                  <a:pt x="952398" y="306781"/>
                </a:lnTo>
                <a:lnTo>
                  <a:pt x="1080668" y="503021"/>
                </a:lnTo>
                <a:lnTo>
                  <a:pt x="1184109" y="503021"/>
                </a:lnTo>
                <a:close/>
              </a:path>
            </a:pathLst>
          </a:custGeom>
          <a:solidFill>
            <a:srgbClr val="231F20"/>
          </a:solidFill>
        </p:spPr>
        <p:txBody>
          <a:bodyPr wrap="square" lIns="0" tIns="0" rIns="0" bIns="0" rtlCol="0"/>
          <a:lstStyle/>
          <a:p>
            <a:endParaRPr/>
          </a:p>
        </p:txBody>
      </p:sp>
      <p:grpSp>
        <p:nvGrpSpPr>
          <p:cNvPr id="5" name="object 5"/>
          <p:cNvGrpSpPr/>
          <p:nvPr/>
        </p:nvGrpSpPr>
        <p:grpSpPr>
          <a:xfrm>
            <a:off x="301586" y="352361"/>
            <a:ext cx="1183005" cy="247015"/>
            <a:chOff x="301586" y="352361"/>
            <a:chExt cx="1183005" cy="247015"/>
          </a:xfrm>
        </p:grpSpPr>
        <p:sp>
          <p:nvSpPr>
            <p:cNvPr id="6" name="object 6"/>
            <p:cNvSpPr/>
            <p:nvPr/>
          </p:nvSpPr>
          <p:spPr>
            <a:xfrm>
              <a:off x="301586" y="352361"/>
              <a:ext cx="285115" cy="247015"/>
            </a:xfrm>
            <a:custGeom>
              <a:avLst/>
              <a:gdLst/>
              <a:ahLst/>
              <a:cxnLst/>
              <a:rect l="l" t="t" r="r" b="b"/>
              <a:pathLst>
                <a:path w="285115" h="247015">
                  <a:moveTo>
                    <a:pt x="142443" y="0"/>
                  </a:moveTo>
                  <a:lnTo>
                    <a:pt x="0" y="246735"/>
                  </a:lnTo>
                  <a:lnTo>
                    <a:pt x="284899" y="246735"/>
                  </a:lnTo>
                  <a:lnTo>
                    <a:pt x="142443" y="0"/>
                  </a:lnTo>
                  <a:close/>
                </a:path>
              </a:pathLst>
            </a:custGeom>
            <a:solidFill>
              <a:srgbClr val="6D6E71"/>
            </a:solidFill>
          </p:spPr>
          <p:txBody>
            <a:bodyPr wrap="square" lIns="0" tIns="0" rIns="0" bIns="0" rtlCol="0"/>
            <a:lstStyle/>
            <a:p>
              <a:endParaRPr/>
            </a:p>
          </p:txBody>
        </p:sp>
        <p:sp>
          <p:nvSpPr>
            <p:cNvPr id="7" name="object 7"/>
            <p:cNvSpPr/>
            <p:nvPr/>
          </p:nvSpPr>
          <p:spPr>
            <a:xfrm>
              <a:off x="600760" y="352361"/>
              <a:ext cx="584200" cy="247015"/>
            </a:xfrm>
            <a:custGeom>
              <a:avLst/>
              <a:gdLst/>
              <a:ahLst/>
              <a:cxnLst/>
              <a:rect l="l" t="t" r="r" b="b"/>
              <a:pathLst>
                <a:path w="584200" h="247015">
                  <a:moveTo>
                    <a:pt x="284899" y="246735"/>
                  </a:moveTo>
                  <a:lnTo>
                    <a:pt x="142443" y="0"/>
                  </a:lnTo>
                  <a:lnTo>
                    <a:pt x="0" y="246735"/>
                  </a:lnTo>
                  <a:lnTo>
                    <a:pt x="284899" y="246735"/>
                  </a:lnTo>
                  <a:close/>
                </a:path>
                <a:path w="584200" h="247015">
                  <a:moveTo>
                    <a:pt x="584085" y="246735"/>
                  </a:moveTo>
                  <a:lnTo>
                    <a:pt x="441629" y="0"/>
                  </a:lnTo>
                  <a:lnTo>
                    <a:pt x="299186" y="246735"/>
                  </a:lnTo>
                  <a:lnTo>
                    <a:pt x="584085" y="246735"/>
                  </a:lnTo>
                  <a:close/>
                </a:path>
              </a:pathLst>
            </a:custGeom>
            <a:solidFill>
              <a:srgbClr val="A7A9AC"/>
            </a:solidFill>
          </p:spPr>
          <p:txBody>
            <a:bodyPr wrap="square" lIns="0" tIns="0" rIns="0" bIns="0" rtlCol="0"/>
            <a:lstStyle/>
            <a:p>
              <a:endParaRPr/>
            </a:p>
          </p:txBody>
        </p:sp>
        <p:sp>
          <p:nvSpPr>
            <p:cNvPr id="8" name="object 8"/>
            <p:cNvSpPr/>
            <p:nvPr/>
          </p:nvSpPr>
          <p:spPr>
            <a:xfrm>
              <a:off x="1199133" y="352361"/>
              <a:ext cx="285115" cy="247015"/>
            </a:xfrm>
            <a:custGeom>
              <a:avLst/>
              <a:gdLst/>
              <a:ahLst/>
              <a:cxnLst/>
              <a:rect l="l" t="t" r="r" b="b"/>
              <a:pathLst>
                <a:path w="285115" h="247015">
                  <a:moveTo>
                    <a:pt x="142443" y="0"/>
                  </a:moveTo>
                  <a:lnTo>
                    <a:pt x="0" y="246735"/>
                  </a:lnTo>
                  <a:lnTo>
                    <a:pt x="284899" y="246735"/>
                  </a:lnTo>
                  <a:lnTo>
                    <a:pt x="142443" y="0"/>
                  </a:lnTo>
                  <a:close/>
                </a:path>
              </a:pathLst>
            </a:custGeom>
            <a:solidFill>
              <a:srgbClr val="6D6E71"/>
            </a:solidFill>
          </p:spPr>
          <p:txBody>
            <a:bodyPr wrap="square" lIns="0" tIns="0" rIns="0" bIns="0" rtlCol="0"/>
            <a:lstStyle/>
            <a:p>
              <a:endParaRPr/>
            </a:p>
          </p:txBody>
        </p:sp>
      </p:grpSp>
      <p:sp>
        <p:nvSpPr>
          <p:cNvPr id="9" name="object 9"/>
          <p:cNvSpPr txBox="1"/>
          <p:nvPr/>
        </p:nvSpPr>
        <p:spPr>
          <a:xfrm>
            <a:off x="3364383" y="8891005"/>
            <a:ext cx="3872622" cy="1254189"/>
          </a:xfrm>
          <a:prstGeom prst="rect">
            <a:avLst/>
          </a:prstGeom>
          <a:ln w="12331">
            <a:noFill/>
          </a:ln>
        </p:spPr>
        <p:txBody>
          <a:bodyPr vert="horz" wrap="square" lIns="0" tIns="0" rIns="0" bIns="0" rtlCol="0" anchor="ctr">
            <a:spAutoFit/>
          </a:bodyPr>
          <a:lstStyle/>
          <a:p>
            <a:pPr marL="106680">
              <a:spcAft>
                <a:spcPts val="300"/>
              </a:spcAft>
            </a:pPr>
            <a:r>
              <a:rPr sz="950" spc="-5" dirty="0">
                <a:solidFill>
                  <a:srgbClr val="231F20"/>
                </a:solidFill>
                <a:latin typeface="ヒラギノ明朝 ProN W3"/>
                <a:cs typeface="ヒラギノ明朝 ProN W3"/>
              </a:rPr>
              <a:t>【お申込みに関するお問合せ】</a:t>
            </a:r>
            <a:endParaRPr sz="950" dirty="0">
              <a:latin typeface="ヒラギノ明朝 ProN W3"/>
              <a:cs typeface="ヒラギノ明朝 ProN W3"/>
            </a:endParaRPr>
          </a:p>
          <a:p>
            <a:pPr marL="168275">
              <a:spcAft>
                <a:spcPts val="300"/>
              </a:spcAft>
            </a:pPr>
            <a:r>
              <a:rPr sz="950" spc="229" dirty="0">
                <a:solidFill>
                  <a:srgbClr val="231F20"/>
                </a:solidFill>
                <a:latin typeface="ヒラギノ明朝 ProN W3"/>
                <a:cs typeface="ヒラギノ明朝 ProN W3"/>
              </a:rPr>
              <a:t>イベント委託業者</a:t>
            </a:r>
            <a:r>
              <a:rPr sz="950" spc="-75" dirty="0">
                <a:solidFill>
                  <a:srgbClr val="231F20"/>
                </a:solidFill>
                <a:latin typeface="ヒラギノ明朝 ProN W3"/>
                <a:cs typeface="ヒラギノ明朝 ProN W3"/>
              </a:rPr>
              <a:t>／株式会社ライト・エージェンシー</a:t>
            </a:r>
            <a:endParaRPr sz="950" dirty="0">
              <a:latin typeface="ヒラギノ明朝 ProN W3"/>
              <a:cs typeface="ヒラギノ明朝 ProN W3"/>
            </a:endParaRPr>
          </a:p>
          <a:p>
            <a:pPr marL="168275">
              <a:spcAft>
                <a:spcPts val="300"/>
              </a:spcAft>
            </a:pPr>
            <a:r>
              <a:rPr sz="950" spc="-185" dirty="0">
                <a:solidFill>
                  <a:srgbClr val="231F20"/>
                </a:solidFill>
                <a:latin typeface="ヒラギノ明朝 ProN W3"/>
                <a:cs typeface="ヒラギノ明朝 ProN W3"/>
              </a:rPr>
              <a:t>出演・出展</a:t>
            </a:r>
            <a:r>
              <a:rPr sz="950" dirty="0">
                <a:solidFill>
                  <a:srgbClr val="231F20"/>
                </a:solidFill>
                <a:latin typeface="ヒラギノ明朝 ProN W3"/>
                <a:cs typeface="ヒラギノ明朝 ProN W3"/>
              </a:rPr>
              <a:t>（店</a:t>
            </a:r>
            <a:r>
              <a:rPr sz="950" spc="-455" dirty="0">
                <a:solidFill>
                  <a:srgbClr val="231F20"/>
                </a:solidFill>
                <a:latin typeface="ヒラギノ明朝 ProN W3"/>
                <a:cs typeface="ヒラギノ明朝 ProN W3"/>
              </a:rPr>
              <a:t>）</a:t>
            </a:r>
            <a:r>
              <a:rPr sz="950" spc="45" dirty="0">
                <a:solidFill>
                  <a:srgbClr val="231F20"/>
                </a:solidFill>
                <a:latin typeface="ヒラギノ明朝 ProN W3"/>
                <a:cs typeface="ヒラギノ明朝 ProN W3"/>
              </a:rPr>
              <a:t>事務局</a:t>
            </a:r>
            <a:r>
              <a:rPr sz="950" spc="22" dirty="0">
                <a:solidFill>
                  <a:srgbClr val="231F20"/>
                </a:solidFill>
                <a:latin typeface="ヒラギノ明朝 ProN W3"/>
                <a:cs typeface="ヒラギノ明朝 ProN W3"/>
              </a:rPr>
              <a:t>／株式会社エクシードコネクト  郡山支社</a:t>
            </a:r>
            <a:endParaRPr sz="950" dirty="0">
              <a:latin typeface="ヒラギノ明朝 ProN W3"/>
              <a:cs typeface="ヒラギノ明朝 ProN W3"/>
            </a:endParaRPr>
          </a:p>
          <a:p>
            <a:pPr marL="168275" marR="429259">
              <a:spcAft>
                <a:spcPts val="300"/>
              </a:spcAft>
              <a:tabLst>
                <a:tab pos="523875" algn="l"/>
                <a:tab pos="2178050" algn="l"/>
              </a:tabLst>
            </a:pPr>
            <a:r>
              <a:rPr sz="950" spc="150" dirty="0">
                <a:solidFill>
                  <a:srgbClr val="231F20"/>
                </a:solidFill>
                <a:latin typeface="ヒラギノ明朝 ProN W3"/>
                <a:cs typeface="ヒラギノ明朝 ProN W3"/>
              </a:rPr>
              <a:t>〒</a:t>
            </a:r>
            <a:r>
              <a:rPr sz="950" spc="90" dirty="0">
                <a:solidFill>
                  <a:srgbClr val="231F20"/>
                </a:solidFill>
                <a:latin typeface="ヒラギノ明朝 ProN W3"/>
                <a:cs typeface="ヒラギノ明朝 ProN W3"/>
              </a:rPr>
              <a:t>963-8002</a:t>
            </a:r>
            <a:r>
              <a:rPr sz="950" spc="360" dirty="0">
                <a:solidFill>
                  <a:srgbClr val="231F20"/>
                </a:solidFill>
                <a:latin typeface="ヒラギノ明朝 ProN W3"/>
                <a:cs typeface="ヒラギノ明朝 ProN W3"/>
              </a:rPr>
              <a:t> </a:t>
            </a:r>
            <a:r>
              <a:rPr sz="950" spc="75" dirty="0">
                <a:solidFill>
                  <a:srgbClr val="231F20"/>
                </a:solidFill>
                <a:latin typeface="ヒラギノ明朝 ProN W3"/>
                <a:cs typeface="ヒラギノ明朝 ProN W3"/>
              </a:rPr>
              <a:t>福島県郡山市駅前</a:t>
            </a:r>
            <a:r>
              <a:rPr sz="950" dirty="0">
                <a:solidFill>
                  <a:srgbClr val="231F20"/>
                </a:solidFill>
                <a:latin typeface="ヒラギノ明朝 ProN W3"/>
                <a:cs typeface="ヒラギノ明朝 ProN W3"/>
              </a:rPr>
              <a:t>1-6-5</a:t>
            </a:r>
            <a:r>
              <a:rPr sz="950" spc="360" dirty="0">
                <a:solidFill>
                  <a:srgbClr val="231F20"/>
                </a:solidFill>
                <a:latin typeface="ヒラギノ明朝 ProN W3"/>
                <a:cs typeface="ヒラギノ明朝 ProN W3"/>
              </a:rPr>
              <a:t> </a:t>
            </a:r>
            <a:r>
              <a:rPr sz="950" dirty="0">
                <a:solidFill>
                  <a:srgbClr val="231F20"/>
                </a:solidFill>
                <a:latin typeface="ヒラギノ明朝 ProN W3"/>
                <a:cs typeface="ヒラギノ明朝 ProN W3"/>
              </a:rPr>
              <a:t>ピースビル郡山</a:t>
            </a:r>
            <a:r>
              <a:rPr sz="950" spc="-25" dirty="0">
                <a:solidFill>
                  <a:srgbClr val="231F20"/>
                </a:solidFill>
                <a:latin typeface="ヒラギノ明朝 ProN W3"/>
                <a:cs typeface="ヒラギノ明朝 ProN W3"/>
              </a:rPr>
              <a:t>8F</a:t>
            </a:r>
            <a:endParaRPr lang="en-US" sz="950" spc="-25" dirty="0">
              <a:solidFill>
                <a:srgbClr val="231F20"/>
              </a:solidFill>
              <a:latin typeface="ヒラギノ明朝 ProN W3"/>
              <a:cs typeface="ヒラギノ明朝 ProN W3"/>
            </a:endParaRPr>
          </a:p>
          <a:p>
            <a:pPr marL="168275" marR="429259">
              <a:spcAft>
                <a:spcPts val="300"/>
              </a:spcAft>
              <a:tabLst>
                <a:tab pos="523875" algn="l"/>
                <a:tab pos="2178050" algn="l"/>
              </a:tabLst>
            </a:pPr>
            <a:r>
              <a:rPr sz="950" spc="-25" dirty="0">
                <a:solidFill>
                  <a:srgbClr val="231F20"/>
                </a:solidFill>
                <a:latin typeface="ヒラギノ明朝 ProN W3"/>
                <a:cs typeface="ヒラギノ明朝 ProN W3"/>
              </a:rPr>
              <a:t>TEL</a:t>
            </a:r>
            <a:r>
              <a:rPr sz="950" dirty="0">
                <a:solidFill>
                  <a:srgbClr val="231F20"/>
                </a:solidFill>
                <a:latin typeface="ヒラギノ明朝 ProN W3"/>
                <a:cs typeface="ヒラギノ明朝 ProN W3"/>
              </a:rPr>
              <a:t>	</a:t>
            </a:r>
            <a:r>
              <a:rPr sz="950" spc="110" dirty="0">
                <a:solidFill>
                  <a:srgbClr val="231F20"/>
                </a:solidFill>
                <a:latin typeface="ヒラギノ明朝 ProN W3"/>
                <a:cs typeface="ヒラギノ明朝 ProN W3"/>
              </a:rPr>
              <a:t>050-3526-</a:t>
            </a:r>
            <a:r>
              <a:rPr sz="950" spc="114" dirty="0">
                <a:solidFill>
                  <a:srgbClr val="231F20"/>
                </a:solidFill>
                <a:latin typeface="ヒラギノ明朝 ProN W3"/>
                <a:cs typeface="ヒラギノ明朝 ProN W3"/>
              </a:rPr>
              <a:t>1431</a:t>
            </a:r>
            <a:r>
              <a:rPr sz="950" spc="80" dirty="0">
                <a:solidFill>
                  <a:srgbClr val="231F20"/>
                </a:solidFill>
                <a:latin typeface="ヒラギノ明朝 ProN W3"/>
                <a:cs typeface="ヒラギノ明朝 ProN W3"/>
              </a:rPr>
              <a:t> </a:t>
            </a:r>
            <a:r>
              <a:rPr sz="950" dirty="0">
                <a:solidFill>
                  <a:srgbClr val="231F20"/>
                </a:solidFill>
                <a:latin typeface="ヒラギノ明朝 ProN W3"/>
                <a:cs typeface="ヒラギノ明朝 ProN W3"/>
              </a:rPr>
              <a:t>／</a:t>
            </a:r>
            <a:r>
              <a:rPr sz="950" spc="85" dirty="0">
                <a:solidFill>
                  <a:srgbClr val="231F20"/>
                </a:solidFill>
                <a:latin typeface="ヒラギノ明朝 ProN W3"/>
                <a:cs typeface="ヒラギノ明朝 ProN W3"/>
              </a:rPr>
              <a:t> </a:t>
            </a:r>
            <a:r>
              <a:rPr sz="950" spc="-25" dirty="0">
                <a:solidFill>
                  <a:srgbClr val="231F20"/>
                </a:solidFill>
                <a:latin typeface="ヒラギノ明朝 ProN W3"/>
                <a:cs typeface="ヒラギノ明朝 ProN W3"/>
              </a:rPr>
              <a:t>FAX</a:t>
            </a:r>
            <a:r>
              <a:rPr lang="ja-JP" altLang="en-US" sz="950" spc="-25">
                <a:solidFill>
                  <a:srgbClr val="231F20"/>
                </a:solidFill>
                <a:latin typeface="ヒラギノ明朝 ProN W3"/>
                <a:cs typeface="ヒラギノ明朝 ProN W3"/>
              </a:rPr>
              <a:t>　</a:t>
            </a:r>
            <a:r>
              <a:rPr sz="950" spc="110" dirty="0">
                <a:solidFill>
                  <a:srgbClr val="231F20"/>
                </a:solidFill>
                <a:latin typeface="ヒラギノ明朝 ProN W3"/>
                <a:cs typeface="ヒラギノ明朝 ProN W3"/>
              </a:rPr>
              <a:t>024-991-</a:t>
            </a:r>
            <a:r>
              <a:rPr sz="950" spc="100" dirty="0">
                <a:solidFill>
                  <a:srgbClr val="231F20"/>
                </a:solidFill>
                <a:latin typeface="ヒラギノ明朝 ProN W3"/>
                <a:cs typeface="ヒラギノ明朝 ProN W3"/>
              </a:rPr>
              <a:t>4741</a:t>
            </a:r>
            <a:endParaRPr sz="950" dirty="0">
              <a:latin typeface="ヒラギノ明朝 ProN W3"/>
              <a:cs typeface="ヒラギノ明朝 ProN W3"/>
            </a:endParaRPr>
          </a:p>
          <a:p>
            <a:pPr marL="168275">
              <a:spcAft>
                <a:spcPts val="300"/>
              </a:spcAft>
              <a:tabLst>
                <a:tab pos="675640" algn="l"/>
              </a:tabLst>
            </a:pPr>
            <a:r>
              <a:rPr sz="950" dirty="0">
                <a:solidFill>
                  <a:srgbClr val="231F20"/>
                </a:solidFill>
                <a:latin typeface="ヒラギノ明朝 ProN W3"/>
                <a:cs typeface="ヒラギノ明朝 ProN W3"/>
              </a:rPr>
              <a:t>E-</a:t>
            </a:r>
            <a:r>
              <a:rPr sz="950" spc="-20" dirty="0">
                <a:solidFill>
                  <a:srgbClr val="231F20"/>
                </a:solidFill>
                <a:latin typeface="ヒラギノ明朝 ProN W3"/>
                <a:cs typeface="ヒラギノ明朝 ProN W3"/>
              </a:rPr>
              <a:t>mail</a:t>
            </a:r>
            <a:r>
              <a:rPr sz="950" dirty="0">
                <a:solidFill>
                  <a:srgbClr val="231F20"/>
                </a:solidFill>
                <a:latin typeface="ヒラギノ明朝 ProN W3"/>
                <a:cs typeface="ヒラギノ明朝 ProN W3"/>
              </a:rPr>
              <a:t>	futabaworld2025@light-</a:t>
            </a:r>
            <a:r>
              <a:rPr sz="950" spc="-10" dirty="0">
                <a:solidFill>
                  <a:srgbClr val="231F20"/>
                </a:solidFill>
                <a:latin typeface="ヒラギノ明朝 ProN W3"/>
                <a:cs typeface="ヒラギノ明朝 ProN W3"/>
              </a:rPr>
              <a:t>agc.co.jp</a:t>
            </a:r>
            <a:endParaRPr sz="950" dirty="0">
              <a:latin typeface="ヒラギノ明朝 ProN W3"/>
              <a:cs typeface="ヒラギノ明朝 ProN W3"/>
            </a:endParaRPr>
          </a:p>
          <a:p>
            <a:pPr marL="168275">
              <a:spcAft>
                <a:spcPts val="300"/>
              </a:spcAft>
            </a:pPr>
            <a:r>
              <a:rPr sz="950" dirty="0">
                <a:solidFill>
                  <a:srgbClr val="231F20"/>
                </a:solidFill>
                <a:latin typeface="ヒラギノ明朝 ProN W3"/>
                <a:cs typeface="ヒラギノ明朝 ProN W3"/>
              </a:rPr>
              <a:t>対応時間</a:t>
            </a:r>
            <a:r>
              <a:rPr sz="950" spc="-40" dirty="0">
                <a:solidFill>
                  <a:srgbClr val="231F20"/>
                </a:solidFill>
                <a:latin typeface="ヒラギノ明朝 ProN W3"/>
                <a:cs typeface="ヒラギノ明朝 ProN W3"/>
              </a:rPr>
              <a:t>／10：00～17：00（</a:t>
            </a:r>
            <a:r>
              <a:rPr sz="950" spc="-10" dirty="0">
                <a:solidFill>
                  <a:srgbClr val="231F20"/>
                </a:solidFill>
                <a:latin typeface="ヒラギノ明朝 ProN W3"/>
                <a:cs typeface="ヒラギノ明朝 ProN W3"/>
              </a:rPr>
              <a:t>土日祝除く  担当／坪井・高崎</a:t>
            </a:r>
            <a:r>
              <a:rPr sz="950" spc="-50" dirty="0">
                <a:solidFill>
                  <a:srgbClr val="231F20"/>
                </a:solidFill>
                <a:latin typeface="ヒラギノ明朝 ProN W3"/>
                <a:cs typeface="ヒラギノ明朝 ProN W3"/>
              </a:rPr>
              <a:t>）</a:t>
            </a:r>
            <a:endParaRPr sz="950" dirty="0">
              <a:latin typeface="ヒラギノ明朝 ProN W3"/>
              <a:cs typeface="ヒラギノ明朝 ProN W3"/>
            </a:endParaRPr>
          </a:p>
        </p:txBody>
      </p:sp>
      <p:sp>
        <p:nvSpPr>
          <p:cNvPr id="10" name="object 10"/>
          <p:cNvSpPr txBox="1"/>
          <p:nvPr/>
        </p:nvSpPr>
        <p:spPr>
          <a:xfrm>
            <a:off x="1035596" y="9668761"/>
            <a:ext cx="2294255" cy="461009"/>
          </a:xfrm>
          <a:prstGeom prst="rect">
            <a:avLst/>
          </a:prstGeom>
        </p:spPr>
        <p:txBody>
          <a:bodyPr vert="horz" wrap="square" lIns="0" tIns="60325" rIns="0" bIns="0" rtlCol="0">
            <a:spAutoFit/>
          </a:bodyPr>
          <a:lstStyle/>
          <a:p>
            <a:pPr marL="14604">
              <a:lnSpc>
                <a:spcPct val="100000"/>
              </a:lnSpc>
              <a:spcBef>
                <a:spcPts val="475"/>
              </a:spcBef>
            </a:pPr>
            <a:r>
              <a:rPr sz="1350" spc="95" dirty="0">
                <a:solidFill>
                  <a:srgbClr val="ED1C24"/>
                </a:solidFill>
                <a:latin typeface="ヒラギノ明朝 ProN W3"/>
                <a:cs typeface="ヒラギノ明朝 ProN W3"/>
              </a:rPr>
              <a:t>8</a:t>
            </a:r>
            <a:r>
              <a:rPr sz="1350" spc="160" dirty="0">
                <a:solidFill>
                  <a:srgbClr val="ED1C24"/>
                </a:solidFill>
                <a:latin typeface="ヒラギノ明朝 ProN W3"/>
                <a:cs typeface="ヒラギノ明朝 ProN W3"/>
              </a:rPr>
              <a:t>月</a:t>
            </a:r>
            <a:r>
              <a:rPr sz="1350" spc="95" dirty="0">
                <a:solidFill>
                  <a:srgbClr val="ED1C24"/>
                </a:solidFill>
                <a:latin typeface="ヒラギノ明朝 ProN W3"/>
                <a:cs typeface="ヒラギノ明朝 ProN W3"/>
              </a:rPr>
              <a:t>8</a:t>
            </a:r>
            <a:r>
              <a:rPr sz="1350" spc="-680" dirty="0">
                <a:solidFill>
                  <a:srgbClr val="ED1C24"/>
                </a:solidFill>
                <a:latin typeface="ヒラギノ明朝 ProN W3"/>
                <a:cs typeface="ヒラギノ明朝 ProN W3"/>
              </a:rPr>
              <a:t>日</a:t>
            </a:r>
            <a:r>
              <a:rPr sz="1350" dirty="0">
                <a:solidFill>
                  <a:srgbClr val="ED1C24"/>
                </a:solidFill>
                <a:latin typeface="ヒラギノ明朝 ProN W3"/>
                <a:cs typeface="ヒラギノ明朝 ProN W3"/>
              </a:rPr>
              <a:t>（金</a:t>
            </a:r>
            <a:r>
              <a:rPr sz="1350" spc="-575" dirty="0">
                <a:solidFill>
                  <a:srgbClr val="ED1C24"/>
                </a:solidFill>
                <a:latin typeface="ヒラギノ明朝 ProN W3"/>
                <a:cs typeface="ヒラギノ明朝 ProN W3"/>
              </a:rPr>
              <a:t>）</a:t>
            </a:r>
            <a:r>
              <a:rPr sz="1350" spc="105" dirty="0">
                <a:solidFill>
                  <a:srgbClr val="ED1C24"/>
                </a:solidFill>
                <a:latin typeface="ヒラギノ明朝 ProN W3"/>
                <a:cs typeface="ヒラギノ明朝 ProN W3"/>
              </a:rPr>
              <a:t>1</a:t>
            </a:r>
            <a:r>
              <a:rPr sz="1350" spc="-175" dirty="0">
                <a:solidFill>
                  <a:srgbClr val="ED1C24"/>
                </a:solidFill>
                <a:latin typeface="ヒラギノ明朝 ProN W3"/>
                <a:cs typeface="ヒラギノ明朝 ProN W3"/>
              </a:rPr>
              <a:t>7</a:t>
            </a:r>
            <a:r>
              <a:rPr sz="1350" spc="-235" dirty="0">
                <a:solidFill>
                  <a:srgbClr val="ED1C24"/>
                </a:solidFill>
                <a:latin typeface="ヒラギノ明朝 ProN W3"/>
                <a:cs typeface="ヒラギノ明朝 ProN W3"/>
              </a:rPr>
              <a:t>：</a:t>
            </a:r>
            <a:r>
              <a:rPr sz="1350" spc="105" dirty="0">
                <a:solidFill>
                  <a:srgbClr val="ED1C24"/>
                </a:solidFill>
                <a:latin typeface="ヒラギノ明朝 ProN W3"/>
                <a:cs typeface="ヒラギノ明朝 ProN W3"/>
              </a:rPr>
              <a:t>00</a:t>
            </a:r>
            <a:r>
              <a:rPr sz="1350" spc="-10" dirty="0">
                <a:solidFill>
                  <a:srgbClr val="ED1C24"/>
                </a:solidFill>
                <a:latin typeface="ヒラギノ明朝 ProN W3"/>
                <a:cs typeface="ヒラギノ明朝 ProN W3"/>
              </a:rPr>
              <a:t> 必着</a:t>
            </a:r>
            <a:endParaRPr sz="1350" dirty="0">
              <a:latin typeface="ヒラギノ明朝 ProN W3"/>
              <a:cs typeface="ヒラギノ明朝 ProN W3"/>
            </a:endParaRPr>
          </a:p>
          <a:p>
            <a:pPr marL="12700">
              <a:lnSpc>
                <a:spcPct val="100000"/>
              </a:lnSpc>
              <a:spcBef>
                <a:spcPts val="285"/>
              </a:spcBef>
            </a:pPr>
            <a:r>
              <a:rPr sz="950" spc="-50" dirty="0">
                <a:solidFill>
                  <a:srgbClr val="231F20"/>
                </a:solidFill>
                <a:latin typeface="ヒラギノ明朝 ProN W3"/>
                <a:cs typeface="ヒラギノ明朝 ProN W3"/>
              </a:rPr>
              <a:t>FAX</a:t>
            </a:r>
            <a:r>
              <a:rPr sz="950" spc="-95" dirty="0">
                <a:solidFill>
                  <a:srgbClr val="231F20"/>
                </a:solidFill>
                <a:latin typeface="ヒラギノ明朝 ProN W3"/>
                <a:cs typeface="ヒラギノ明朝 ProN W3"/>
              </a:rPr>
              <a:t>、メール、郵送にてお申込みください。</a:t>
            </a:r>
            <a:endParaRPr sz="950" dirty="0">
              <a:latin typeface="ヒラギノ明朝 ProN W3"/>
              <a:cs typeface="ヒラギノ明朝 ProN W3"/>
            </a:endParaRPr>
          </a:p>
        </p:txBody>
      </p:sp>
      <p:sp>
        <p:nvSpPr>
          <p:cNvPr id="11" name="object 11"/>
          <p:cNvSpPr txBox="1"/>
          <p:nvPr/>
        </p:nvSpPr>
        <p:spPr>
          <a:xfrm>
            <a:off x="546013" y="1343970"/>
            <a:ext cx="6376035" cy="251351"/>
          </a:xfrm>
          <a:prstGeom prst="rect">
            <a:avLst/>
          </a:prstGeom>
        </p:spPr>
        <p:txBody>
          <a:bodyPr vert="horz" wrap="square" lIns="0" tIns="12700" rIns="0" bIns="0" rtlCol="0">
            <a:spAutoFit/>
          </a:bodyPr>
          <a:lstStyle/>
          <a:p>
            <a:pPr marL="12700">
              <a:lnSpc>
                <a:spcPct val="100000"/>
              </a:lnSpc>
              <a:spcBef>
                <a:spcPts val="100"/>
              </a:spcBef>
            </a:pPr>
            <a:r>
              <a:rPr sz="1550" spc="135" dirty="0">
                <a:solidFill>
                  <a:srgbClr val="FFFFFF"/>
                </a:solidFill>
                <a:latin typeface="ヒラギノ明朝 ProN W3"/>
                <a:cs typeface="ヒラギノ明朝 ProN W3"/>
              </a:rPr>
              <a:t>「ふたばワールド</a:t>
            </a:r>
            <a:r>
              <a:rPr sz="1550" spc="90" dirty="0">
                <a:solidFill>
                  <a:srgbClr val="FFFFFF"/>
                </a:solidFill>
                <a:latin typeface="ヒラギノ明朝 ProN W3"/>
                <a:cs typeface="ヒラギノ明朝 ProN W3"/>
              </a:rPr>
              <a:t>2025</a:t>
            </a:r>
            <a:r>
              <a:rPr sz="1550" spc="200" dirty="0">
                <a:solidFill>
                  <a:srgbClr val="FFFFFF"/>
                </a:solidFill>
                <a:latin typeface="ヒラギノ明朝 ProN W3"/>
                <a:cs typeface="ヒラギノ明朝 ProN W3"/>
              </a:rPr>
              <a:t> </a:t>
            </a:r>
            <a:r>
              <a:rPr sz="1550" dirty="0">
                <a:solidFill>
                  <a:srgbClr val="FFFFFF"/>
                </a:solidFill>
                <a:latin typeface="ヒラギノ明朝 ProN W3"/>
                <a:cs typeface="ヒラギノ明朝 ProN W3"/>
              </a:rPr>
              <a:t>in</a:t>
            </a:r>
            <a:r>
              <a:rPr sz="1550" spc="-140" dirty="0">
                <a:solidFill>
                  <a:srgbClr val="FFFFFF"/>
                </a:solidFill>
                <a:latin typeface="ヒラギノ明朝 ProN W3"/>
                <a:cs typeface="ヒラギノ明朝 ProN W3"/>
              </a:rPr>
              <a:t> </a:t>
            </a:r>
            <a:r>
              <a:rPr sz="1550" spc="-140" dirty="0" err="1">
                <a:solidFill>
                  <a:srgbClr val="FFFFFF"/>
                </a:solidFill>
                <a:latin typeface="ヒラギノ明朝 ProN W3"/>
                <a:cs typeface="ヒラギノ明朝 ProN W3"/>
              </a:rPr>
              <a:t>かわうち」出演・出展</a:t>
            </a:r>
            <a:r>
              <a:rPr sz="1550" spc="75" dirty="0" err="1">
                <a:solidFill>
                  <a:srgbClr val="FFFFFF"/>
                </a:solidFill>
                <a:latin typeface="ヒラギノ明朝 ProN W3"/>
                <a:cs typeface="ヒラギノ明朝 ProN W3"/>
              </a:rPr>
              <a:t>（店</a:t>
            </a:r>
            <a:r>
              <a:rPr lang="ja-JP" altLang="en-US" sz="1550" spc="-700" dirty="0">
                <a:solidFill>
                  <a:srgbClr val="FFFFFF"/>
                </a:solidFill>
                <a:latin typeface="ヒラギノ明朝 ProN W3"/>
                <a:cs typeface="ヒラギノ明朝 ProN W3"/>
              </a:rPr>
              <a:t>）</a:t>
            </a:r>
            <a:r>
              <a:rPr sz="1550" spc="65" dirty="0" err="1">
                <a:solidFill>
                  <a:srgbClr val="FFFFFF"/>
                </a:solidFill>
                <a:latin typeface="ヒラギノ明朝 ProN W3"/>
                <a:cs typeface="ヒラギノ明朝 ProN W3"/>
              </a:rPr>
              <a:t>参加希望申込書</a:t>
            </a:r>
            <a:endParaRPr sz="1550" dirty="0">
              <a:latin typeface="ヒラギノ明朝 ProN W3"/>
              <a:cs typeface="ヒラギノ明朝 ProN W3"/>
            </a:endParaRPr>
          </a:p>
        </p:txBody>
      </p:sp>
      <p:sp>
        <p:nvSpPr>
          <p:cNvPr id="12" name="object 12"/>
          <p:cNvSpPr/>
          <p:nvPr/>
        </p:nvSpPr>
        <p:spPr>
          <a:xfrm>
            <a:off x="301586" y="2289429"/>
            <a:ext cx="6935470" cy="1035050"/>
          </a:xfrm>
          <a:custGeom>
            <a:avLst/>
            <a:gdLst/>
            <a:ahLst/>
            <a:cxnLst/>
            <a:rect l="l" t="t" r="r" b="b"/>
            <a:pathLst>
              <a:path w="6935470" h="1035050">
                <a:moveTo>
                  <a:pt x="6935165" y="1034656"/>
                </a:moveTo>
                <a:lnTo>
                  <a:pt x="0" y="1034656"/>
                </a:lnTo>
                <a:lnTo>
                  <a:pt x="0" y="0"/>
                </a:lnTo>
                <a:lnTo>
                  <a:pt x="6935165" y="0"/>
                </a:lnTo>
                <a:lnTo>
                  <a:pt x="6935165" y="1034656"/>
                </a:lnTo>
                <a:close/>
              </a:path>
              <a:path w="6935470" h="1035050">
                <a:moveTo>
                  <a:pt x="1572958" y="1034656"/>
                </a:moveTo>
                <a:lnTo>
                  <a:pt x="0" y="1034656"/>
                </a:lnTo>
                <a:lnTo>
                  <a:pt x="0" y="0"/>
                </a:lnTo>
                <a:lnTo>
                  <a:pt x="1572958" y="0"/>
                </a:lnTo>
                <a:lnTo>
                  <a:pt x="1572958" y="1034656"/>
                </a:lnTo>
                <a:close/>
              </a:path>
            </a:pathLst>
          </a:custGeom>
          <a:ln w="12331">
            <a:solidFill>
              <a:srgbClr val="231F20"/>
            </a:solidFill>
          </a:ln>
        </p:spPr>
        <p:txBody>
          <a:bodyPr wrap="square" lIns="0" tIns="0" rIns="0" bIns="0" rtlCol="0"/>
          <a:lstStyle/>
          <a:p>
            <a:endParaRPr/>
          </a:p>
        </p:txBody>
      </p:sp>
      <p:sp>
        <p:nvSpPr>
          <p:cNvPr id="13" name="object 13"/>
          <p:cNvSpPr txBox="1"/>
          <p:nvPr/>
        </p:nvSpPr>
        <p:spPr>
          <a:xfrm>
            <a:off x="2063495" y="2336702"/>
            <a:ext cx="1589405" cy="469900"/>
          </a:xfrm>
          <a:prstGeom prst="rect">
            <a:avLst/>
          </a:prstGeom>
        </p:spPr>
        <p:txBody>
          <a:bodyPr vert="horz" wrap="square" lIns="0" tIns="43815" rIns="0" bIns="0" rtlCol="0">
            <a:spAutoFit/>
          </a:bodyPr>
          <a:lstStyle/>
          <a:p>
            <a:pPr marL="228600" indent="-228600">
              <a:lnSpc>
                <a:spcPct val="100000"/>
              </a:lnSpc>
              <a:spcBef>
                <a:spcPts val="345"/>
              </a:spcBef>
              <a:buChar char="□"/>
              <a:tabLst>
                <a:tab pos="228600" algn="l"/>
              </a:tabLst>
            </a:pPr>
            <a:r>
              <a:rPr sz="1250" spc="50" dirty="0">
                <a:solidFill>
                  <a:srgbClr val="231F20"/>
                </a:solidFill>
                <a:latin typeface="ヒラギノ明朝 ProN W3"/>
                <a:cs typeface="ヒラギノ明朝 ProN W3"/>
              </a:rPr>
              <a:t>ふたばステージ</a:t>
            </a:r>
            <a:endParaRPr sz="1250" dirty="0">
              <a:latin typeface="ヒラギノ明朝 ProN W3"/>
              <a:cs typeface="ヒラギノ明朝 ProN W3"/>
            </a:endParaRPr>
          </a:p>
          <a:p>
            <a:pPr marL="228600" indent="-228600">
              <a:lnSpc>
                <a:spcPct val="100000"/>
              </a:lnSpc>
              <a:spcBef>
                <a:spcPts val="245"/>
              </a:spcBef>
              <a:buChar char="□"/>
              <a:tabLst>
                <a:tab pos="228600" algn="l"/>
              </a:tabLst>
            </a:pPr>
            <a:r>
              <a:rPr sz="1250" spc="50" dirty="0">
                <a:solidFill>
                  <a:srgbClr val="231F20"/>
                </a:solidFill>
                <a:latin typeface="ヒラギノ明朝 ProN W3"/>
                <a:cs typeface="ヒラギノ明朝 ProN W3"/>
              </a:rPr>
              <a:t>ふたば地方なう。</a:t>
            </a:r>
            <a:endParaRPr sz="1250" dirty="0">
              <a:latin typeface="ヒラギノ明朝 ProN W3"/>
              <a:cs typeface="ヒラギノ明朝 ProN W3"/>
            </a:endParaRPr>
          </a:p>
        </p:txBody>
      </p:sp>
      <p:sp>
        <p:nvSpPr>
          <p:cNvPr id="14" name="object 14"/>
          <p:cNvSpPr txBox="1"/>
          <p:nvPr/>
        </p:nvSpPr>
        <p:spPr>
          <a:xfrm>
            <a:off x="4202969" y="2336702"/>
            <a:ext cx="2200910" cy="929100"/>
          </a:xfrm>
          <a:prstGeom prst="rect">
            <a:avLst/>
          </a:prstGeom>
        </p:spPr>
        <p:txBody>
          <a:bodyPr vert="horz" wrap="square" lIns="0" tIns="43815" rIns="0" bIns="0" rtlCol="0">
            <a:spAutoFit/>
          </a:bodyPr>
          <a:lstStyle/>
          <a:p>
            <a:pPr>
              <a:lnSpc>
                <a:spcPct val="100000"/>
              </a:lnSpc>
              <a:spcBef>
                <a:spcPts val="345"/>
              </a:spcBef>
            </a:pPr>
            <a:r>
              <a:rPr lang="ja-JP" altLang="en-US" sz="1250" spc="60" dirty="0">
                <a:solidFill>
                  <a:srgbClr val="231F20"/>
                </a:solidFill>
                <a:latin typeface="ヒラギノ明朝 ProN W3"/>
                <a:cs typeface="ヒラギノ明朝 ProN W3"/>
              </a:rPr>
              <a:t>（ステージパフォーマンス）</a:t>
            </a:r>
          </a:p>
          <a:p>
            <a:pPr>
              <a:lnSpc>
                <a:spcPct val="100000"/>
              </a:lnSpc>
              <a:spcBef>
                <a:spcPts val="345"/>
              </a:spcBef>
            </a:pPr>
            <a:r>
              <a:rPr lang="ja-JP" altLang="en-US" sz="1250" spc="60" dirty="0">
                <a:solidFill>
                  <a:srgbClr val="231F20"/>
                </a:solidFill>
                <a:latin typeface="ヒラギノ明朝 ProN W3"/>
                <a:cs typeface="ヒラギノ明朝 ProN W3"/>
              </a:rPr>
              <a:t>（展示・</a:t>
            </a:r>
            <a:r>
              <a:rPr lang="en-US" altLang="ja-JP" sz="1250" spc="60" dirty="0">
                <a:solidFill>
                  <a:srgbClr val="231F20"/>
                </a:solidFill>
                <a:latin typeface="ヒラギノ明朝 ProN W3"/>
                <a:cs typeface="ヒラギノ明朝 ProN W3"/>
              </a:rPr>
              <a:t>PR</a:t>
            </a:r>
            <a:r>
              <a:rPr lang="ja-JP" altLang="en-US" sz="1250" spc="60" dirty="0">
                <a:solidFill>
                  <a:srgbClr val="231F20"/>
                </a:solidFill>
                <a:latin typeface="ヒラギノ明朝 ProN W3"/>
                <a:cs typeface="ヒラギノ明朝 ProN W3"/>
              </a:rPr>
              <a:t>企画）</a:t>
            </a:r>
          </a:p>
          <a:p>
            <a:pPr>
              <a:lnSpc>
                <a:spcPct val="100000"/>
              </a:lnSpc>
              <a:spcBef>
                <a:spcPts val="345"/>
              </a:spcBef>
            </a:pPr>
            <a:r>
              <a:rPr lang="ja-JP" altLang="en-US" sz="1250" spc="60" dirty="0">
                <a:solidFill>
                  <a:srgbClr val="231F20"/>
                </a:solidFill>
                <a:latin typeface="ヒラギノ明朝 ProN W3"/>
                <a:cs typeface="ヒラギノ明朝 ProN W3"/>
              </a:rPr>
              <a:t>（来場者体験企画）</a:t>
            </a:r>
          </a:p>
          <a:p>
            <a:pPr>
              <a:lnSpc>
                <a:spcPct val="100000"/>
              </a:lnSpc>
              <a:spcBef>
                <a:spcPts val="345"/>
              </a:spcBef>
            </a:pPr>
            <a:r>
              <a:rPr lang="ja-JP" altLang="en-US" sz="1250" spc="60" dirty="0">
                <a:solidFill>
                  <a:srgbClr val="231F20"/>
                </a:solidFill>
                <a:latin typeface="ヒラギノ明朝 ProN W3"/>
                <a:cs typeface="ヒラギノ明朝 ProN W3"/>
              </a:rPr>
              <a:t>（地元産品の飲食・物販）</a:t>
            </a:r>
          </a:p>
        </p:txBody>
      </p:sp>
      <p:sp>
        <p:nvSpPr>
          <p:cNvPr id="15" name="object 15"/>
          <p:cNvSpPr txBox="1"/>
          <p:nvPr/>
        </p:nvSpPr>
        <p:spPr>
          <a:xfrm>
            <a:off x="2063495" y="2780623"/>
            <a:ext cx="4100195" cy="467436"/>
          </a:xfrm>
          <a:prstGeom prst="rect">
            <a:avLst/>
          </a:prstGeom>
        </p:spPr>
        <p:txBody>
          <a:bodyPr vert="horz" wrap="square" lIns="0" tIns="43815" rIns="0" bIns="0" rtlCol="0">
            <a:spAutoFit/>
          </a:bodyPr>
          <a:lstStyle/>
          <a:p>
            <a:pPr marL="228600" indent="-228600">
              <a:lnSpc>
                <a:spcPct val="100000"/>
              </a:lnSpc>
              <a:spcBef>
                <a:spcPts val="345"/>
              </a:spcBef>
              <a:buChar char="□"/>
              <a:tabLst>
                <a:tab pos="228600" algn="l"/>
              </a:tabLst>
            </a:pPr>
            <a:r>
              <a:rPr sz="1250" spc="55" dirty="0" err="1">
                <a:solidFill>
                  <a:srgbClr val="231F20"/>
                </a:solidFill>
                <a:latin typeface="ヒラギノ明朝 ProN W3"/>
                <a:cs typeface="ヒラギノ明朝 ProN W3"/>
              </a:rPr>
              <a:t>まるごとふたば体験工房</a:t>
            </a:r>
            <a:endParaRPr lang="en-US" sz="1250" spc="60" dirty="0">
              <a:solidFill>
                <a:srgbClr val="231F20"/>
              </a:solidFill>
              <a:latin typeface="ヒラギノ明朝 ProN W3"/>
              <a:cs typeface="ヒラギノ明朝 ProN W3"/>
            </a:endParaRPr>
          </a:p>
          <a:p>
            <a:pPr marL="228600" indent="-228600">
              <a:lnSpc>
                <a:spcPct val="100000"/>
              </a:lnSpc>
              <a:spcBef>
                <a:spcPts val="345"/>
              </a:spcBef>
              <a:buChar char="□"/>
              <a:tabLst>
                <a:tab pos="228600" algn="l"/>
              </a:tabLst>
            </a:pPr>
            <a:r>
              <a:rPr lang="ja-JP" altLang="en-US" sz="1250" spc="55" dirty="0">
                <a:solidFill>
                  <a:srgbClr val="231F20"/>
                </a:solidFill>
                <a:latin typeface="ヒラギノ明朝 ProN W3"/>
                <a:cs typeface="ヒラギノ明朝 ProN W3"/>
              </a:rPr>
              <a:t>ふたばふるさとマルシェ</a:t>
            </a:r>
            <a:endParaRPr lang="ja-JP" altLang="en-US" sz="1250" dirty="0">
              <a:latin typeface="ヒラギノ明朝 ProN W3"/>
              <a:cs typeface="ヒラギノ明朝 ProN W3"/>
            </a:endParaRPr>
          </a:p>
        </p:txBody>
      </p:sp>
      <p:sp>
        <p:nvSpPr>
          <p:cNvPr id="16" name="object 16"/>
          <p:cNvSpPr txBox="1"/>
          <p:nvPr/>
        </p:nvSpPr>
        <p:spPr>
          <a:xfrm>
            <a:off x="295421" y="2283263"/>
            <a:ext cx="1585595" cy="1047115"/>
          </a:xfrm>
          <a:prstGeom prst="rect">
            <a:avLst/>
          </a:prstGeom>
          <a:solidFill>
            <a:srgbClr val="231F20"/>
          </a:solidFill>
        </p:spPr>
        <p:txBody>
          <a:bodyPr vert="horz" wrap="square" lIns="0" tIns="127635" rIns="0" bIns="0" rtlCol="0">
            <a:spAutoFit/>
          </a:bodyPr>
          <a:lstStyle/>
          <a:p>
            <a:pPr marL="474345" marR="156845" indent="-208915">
              <a:lnSpc>
                <a:spcPct val="116500"/>
              </a:lnSpc>
              <a:spcBef>
                <a:spcPts val="1005"/>
              </a:spcBef>
            </a:pPr>
            <a:r>
              <a:rPr sz="1250" spc="-240" dirty="0">
                <a:solidFill>
                  <a:srgbClr val="FFFFFF"/>
                </a:solidFill>
                <a:latin typeface="ヒラギノ明朝 ProN W3"/>
                <a:cs typeface="ヒラギノ明朝 ProN W3"/>
              </a:rPr>
              <a:t>出演・出展</a:t>
            </a:r>
            <a:r>
              <a:rPr sz="1250" dirty="0">
                <a:solidFill>
                  <a:srgbClr val="FFFFFF"/>
                </a:solidFill>
                <a:latin typeface="ヒラギノ明朝 ProN W3"/>
                <a:cs typeface="ヒラギノ明朝 ProN W3"/>
              </a:rPr>
              <a:t>（店</a:t>
            </a:r>
            <a:r>
              <a:rPr sz="1250" spc="-50" dirty="0">
                <a:solidFill>
                  <a:srgbClr val="FFFFFF"/>
                </a:solidFill>
                <a:latin typeface="ヒラギノ明朝 ProN W3"/>
                <a:cs typeface="ヒラギノ明朝 ProN W3"/>
              </a:rPr>
              <a:t>）</a:t>
            </a:r>
            <a:r>
              <a:rPr sz="1250" spc="-15" dirty="0">
                <a:solidFill>
                  <a:srgbClr val="FFFFFF"/>
                </a:solidFill>
                <a:latin typeface="ヒラギノ明朝 ProN W3"/>
                <a:cs typeface="ヒラギノ明朝 ProN W3"/>
              </a:rPr>
              <a:t>コーナー</a:t>
            </a:r>
            <a:endParaRPr sz="1250">
              <a:latin typeface="ヒラギノ明朝 ProN W3"/>
              <a:cs typeface="ヒラギノ明朝 ProN W3"/>
            </a:endParaRPr>
          </a:p>
          <a:p>
            <a:pPr marL="107314">
              <a:lnSpc>
                <a:spcPct val="100000"/>
              </a:lnSpc>
              <a:spcBef>
                <a:spcPts val="1535"/>
              </a:spcBef>
            </a:pPr>
            <a:r>
              <a:rPr sz="1050" spc="-5" dirty="0">
                <a:solidFill>
                  <a:srgbClr val="FFFFFF"/>
                </a:solidFill>
                <a:latin typeface="ヒラギノ明朝 ProN W3"/>
                <a:cs typeface="ヒラギノ明朝 ProN W3"/>
              </a:rPr>
              <a:t>※該当内容にチェック</a:t>
            </a:r>
            <a:endParaRPr sz="1050">
              <a:latin typeface="ヒラギノ明朝 ProN W3"/>
              <a:cs typeface="ヒラギノ明朝 ProN W3"/>
            </a:endParaRPr>
          </a:p>
        </p:txBody>
      </p:sp>
      <p:sp>
        <p:nvSpPr>
          <p:cNvPr id="17" name="object 17"/>
          <p:cNvSpPr/>
          <p:nvPr/>
        </p:nvSpPr>
        <p:spPr>
          <a:xfrm>
            <a:off x="301586" y="7182472"/>
            <a:ext cx="6935470" cy="1519555"/>
          </a:xfrm>
          <a:custGeom>
            <a:avLst/>
            <a:gdLst/>
            <a:ahLst/>
            <a:cxnLst/>
            <a:rect l="l" t="t" r="r" b="b"/>
            <a:pathLst>
              <a:path w="6935470" h="1519554">
                <a:moveTo>
                  <a:pt x="6935165" y="1518945"/>
                </a:moveTo>
                <a:lnTo>
                  <a:pt x="0" y="1518945"/>
                </a:lnTo>
                <a:lnTo>
                  <a:pt x="0" y="0"/>
                </a:lnTo>
                <a:lnTo>
                  <a:pt x="6935165" y="0"/>
                </a:lnTo>
                <a:lnTo>
                  <a:pt x="6935165" y="1518945"/>
                </a:lnTo>
                <a:close/>
              </a:path>
              <a:path w="6935470" h="1519554">
                <a:moveTo>
                  <a:pt x="1572958" y="1518945"/>
                </a:moveTo>
                <a:lnTo>
                  <a:pt x="0" y="1518945"/>
                </a:lnTo>
                <a:lnTo>
                  <a:pt x="0" y="0"/>
                </a:lnTo>
                <a:lnTo>
                  <a:pt x="1572958" y="0"/>
                </a:lnTo>
                <a:lnTo>
                  <a:pt x="1572958" y="1518945"/>
                </a:lnTo>
                <a:close/>
              </a:path>
            </a:pathLst>
          </a:custGeom>
          <a:ln w="12331">
            <a:solidFill>
              <a:srgbClr val="231F20"/>
            </a:solidFill>
          </a:ln>
        </p:spPr>
        <p:txBody>
          <a:bodyPr wrap="square" lIns="0" tIns="0" rIns="0" bIns="0" rtlCol="0"/>
          <a:lstStyle/>
          <a:p>
            <a:endParaRPr/>
          </a:p>
        </p:txBody>
      </p:sp>
      <p:sp>
        <p:nvSpPr>
          <p:cNvPr id="18" name="object 18"/>
          <p:cNvSpPr txBox="1"/>
          <p:nvPr/>
        </p:nvSpPr>
        <p:spPr>
          <a:xfrm>
            <a:off x="1958213" y="7219230"/>
            <a:ext cx="2326005" cy="1012190"/>
          </a:xfrm>
          <a:prstGeom prst="rect">
            <a:avLst/>
          </a:prstGeom>
        </p:spPr>
        <p:txBody>
          <a:bodyPr vert="horz" wrap="square" lIns="0" tIns="64769" rIns="0" bIns="0" rtlCol="0">
            <a:spAutoFit/>
          </a:bodyPr>
          <a:lstStyle/>
          <a:p>
            <a:pPr marL="176530" indent="-163830">
              <a:lnSpc>
                <a:spcPct val="100000"/>
              </a:lnSpc>
              <a:spcBef>
                <a:spcPts val="509"/>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2024（</a:t>
            </a:r>
            <a:r>
              <a:rPr sz="950" dirty="0">
                <a:solidFill>
                  <a:srgbClr val="231F20"/>
                </a:solidFill>
                <a:latin typeface="ヒラギノ明朝 ProN W3"/>
                <a:cs typeface="ヒラギノ明朝 ProN W3"/>
              </a:rPr>
              <a:t>広野町で実施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09"/>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2022（</a:t>
            </a:r>
            <a:r>
              <a:rPr sz="950" dirty="0">
                <a:solidFill>
                  <a:srgbClr val="231F20"/>
                </a:solidFill>
                <a:latin typeface="ヒラギノ明朝 ProN W3"/>
                <a:cs typeface="ヒラギノ明朝 ProN W3"/>
              </a:rPr>
              <a:t>双葉町で実施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15"/>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2018（</a:t>
            </a:r>
            <a:r>
              <a:rPr sz="950" dirty="0">
                <a:solidFill>
                  <a:srgbClr val="231F20"/>
                </a:solidFill>
                <a:latin typeface="ヒラギノ明朝 ProN W3"/>
                <a:cs typeface="ヒラギノ明朝 ProN W3"/>
              </a:rPr>
              <a:t>浪江町で実施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15"/>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2016（</a:t>
            </a:r>
            <a:r>
              <a:rPr sz="950" dirty="0">
                <a:solidFill>
                  <a:srgbClr val="231F20"/>
                </a:solidFill>
                <a:latin typeface="ヒラギノ明朝 ProN W3"/>
                <a:cs typeface="ヒラギノ明朝 ProN W3"/>
              </a:rPr>
              <a:t>葛尾村で実施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09"/>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2014（</a:t>
            </a:r>
            <a:r>
              <a:rPr sz="950" dirty="0">
                <a:solidFill>
                  <a:srgbClr val="231F20"/>
                </a:solidFill>
                <a:latin typeface="ヒラギノ明朝 ProN W3"/>
                <a:cs typeface="ヒラギノ明朝 ProN W3"/>
              </a:rPr>
              <a:t>川内村で実施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p:txBody>
      </p:sp>
      <p:sp>
        <p:nvSpPr>
          <p:cNvPr id="19" name="object 19"/>
          <p:cNvSpPr txBox="1"/>
          <p:nvPr/>
        </p:nvSpPr>
        <p:spPr>
          <a:xfrm>
            <a:off x="1958213" y="8205749"/>
            <a:ext cx="2780665" cy="420370"/>
          </a:xfrm>
          <a:prstGeom prst="rect">
            <a:avLst/>
          </a:prstGeom>
        </p:spPr>
        <p:txBody>
          <a:bodyPr vert="horz" wrap="square" lIns="0" tIns="64769" rIns="0" bIns="0" rtlCol="0">
            <a:spAutoFit/>
          </a:bodyPr>
          <a:lstStyle/>
          <a:p>
            <a:pPr marL="176530" indent="-163830">
              <a:lnSpc>
                <a:spcPct val="100000"/>
              </a:lnSpc>
              <a:spcBef>
                <a:spcPts val="509"/>
              </a:spcBef>
              <a:buChar char="□"/>
              <a:tabLst>
                <a:tab pos="176530" algn="l"/>
              </a:tabLst>
            </a:pPr>
            <a:r>
              <a:rPr sz="950" spc="-5" dirty="0">
                <a:solidFill>
                  <a:srgbClr val="231F20"/>
                </a:solidFill>
                <a:latin typeface="ヒラギノ明朝 ProN W3"/>
                <a:cs typeface="ヒラギノ明朝 ProN W3"/>
              </a:rPr>
              <a:t>震災前に行われていた際に参加したことがある</a:t>
            </a:r>
            <a:endParaRPr sz="950">
              <a:latin typeface="ヒラギノ明朝 ProN W3"/>
              <a:cs typeface="ヒラギノ明朝 ProN W3"/>
            </a:endParaRPr>
          </a:p>
          <a:p>
            <a:pPr marL="176530" indent="-163830">
              <a:lnSpc>
                <a:spcPct val="100000"/>
              </a:lnSpc>
              <a:spcBef>
                <a:spcPts val="409"/>
              </a:spcBef>
              <a:buChar char="□"/>
              <a:tabLst>
                <a:tab pos="176530" algn="l"/>
              </a:tabLst>
            </a:pPr>
            <a:r>
              <a:rPr sz="950" spc="-20" dirty="0">
                <a:solidFill>
                  <a:srgbClr val="231F20"/>
                </a:solidFill>
                <a:latin typeface="ヒラギノ明朝 ProN W3"/>
                <a:cs typeface="ヒラギノ明朝 ProN W3"/>
              </a:rPr>
              <a:t>初参加</a:t>
            </a:r>
            <a:endParaRPr sz="950">
              <a:latin typeface="ヒラギノ明朝 ProN W3"/>
              <a:cs typeface="ヒラギノ明朝 ProN W3"/>
            </a:endParaRPr>
          </a:p>
        </p:txBody>
      </p:sp>
      <p:sp>
        <p:nvSpPr>
          <p:cNvPr id="20" name="object 20"/>
          <p:cNvSpPr txBox="1"/>
          <p:nvPr/>
        </p:nvSpPr>
        <p:spPr>
          <a:xfrm>
            <a:off x="4505222" y="7219256"/>
            <a:ext cx="2633345" cy="1012190"/>
          </a:xfrm>
          <a:prstGeom prst="rect">
            <a:avLst/>
          </a:prstGeom>
        </p:spPr>
        <p:txBody>
          <a:bodyPr vert="horz" wrap="square" lIns="0" tIns="64769" rIns="0" bIns="0" rtlCol="0">
            <a:spAutoFit/>
          </a:bodyPr>
          <a:lstStyle/>
          <a:p>
            <a:pPr marL="176530" indent="-163830">
              <a:lnSpc>
                <a:spcPct val="100000"/>
              </a:lnSpc>
              <a:spcBef>
                <a:spcPts val="509"/>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2023（</a:t>
            </a:r>
            <a:r>
              <a:rPr sz="950" dirty="0">
                <a:solidFill>
                  <a:srgbClr val="231F20"/>
                </a:solidFill>
                <a:latin typeface="ヒラギノ明朝 ProN W3"/>
                <a:cs typeface="ヒラギノ明朝 ProN W3"/>
              </a:rPr>
              <a:t>大熊町で実施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09"/>
              </a:spcBef>
              <a:buChar char="□"/>
              <a:tabLst>
                <a:tab pos="176530" algn="l"/>
              </a:tabLst>
            </a:pPr>
            <a:r>
              <a:rPr sz="950" spc="55" dirty="0">
                <a:solidFill>
                  <a:srgbClr val="231F20"/>
                </a:solidFill>
                <a:latin typeface="ヒラギノ明朝 ProN W3"/>
                <a:cs typeface="ヒラギノ明朝 ProN W3"/>
              </a:rPr>
              <a:t>ふたばワールド</a:t>
            </a:r>
            <a:r>
              <a:rPr sz="950" spc="-50" dirty="0">
                <a:solidFill>
                  <a:srgbClr val="231F20"/>
                </a:solidFill>
                <a:latin typeface="ヒラギノ明朝 ProN W3"/>
                <a:cs typeface="ヒラギノ明朝 ProN W3"/>
              </a:rPr>
              <a:t>2019（J</a:t>
            </a:r>
            <a:r>
              <a:rPr sz="950" dirty="0">
                <a:solidFill>
                  <a:srgbClr val="231F20"/>
                </a:solidFill>
                <a:latin typeface="ヒラギノ明朝 ProN W3"/>
                <a:cs typeface="ヒラギノ明朝 ProN W3"/>
              </a:rPr>
              <a:t>ヴィレッジで実施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15"/>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2017（</a:t>
            </a:r>
            <a:r>
              <a:rPr sz="950" dirty="0">
                <a:solidFill>
                  <a:srgbClr val="231F20"/>
                </a:solidFill>
                <a:latin typeface="ヒラギノ明朝 ProN W3"/>
                <a:cs typeface="ヒラギノ明朝 ProN W3"/>
              </a:rPr>
              <a:t>富岡町で実施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15"/>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2015（</a:t>
            </a:r>
            <a:r>
              <a:rPr sz="950" dirty="0">
                <a:solidFill>
                  <a:srgbClr val="231F20"/>
                </a:solidFill>
                <a:latin typeface="ヒラギノ明朝 ProN W3"/>
                <a:cs typeface="ヒラギノ明朝 ProN W3"/>
              </a:rPr>
              <a:t>楢葉町で実施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a:p>
            <a:pPr marL="176530" indent="-163830">
              <a:lnSpc>
                <a:spcPct val="100000"/>
              </a:lnSpc>
              <a:spcBef>
                <a:spcPts val="409"/>
              </a:spcBef>
              <a:buChar char="□"/>
              <a:tabLst>
                <a:tab pos="176530" algn="l"/>
              </a:tabLst>
            </a:pPr>
            <a:r>
              <a:rPr sz="950" spc="55" dirty="0">
                <a:solidFill>
                  <a:srgbClr val="231F20"/>
                </a:solidFill>
                <a:latin typeface="ヒラギノ明朝 ProN W3"/>
                <a:cs typeface="ヒラギノ明朝 ProN W3"/>
              </a:rPr>
              <a:t>ふたばワールド</a:t>
            </a:r>
            <a:r>
              <a:rPr sz="950" spc="-60" dirty="0">
                <a:solidFill>
                  <a:srgbClr val="231F20"/>
                </a:solidFill>
                <a:latin typeface="ヒラギノ明朝 ProN W3"/>
                <a:cs typeface="ヒラギノ明朝 ProN W3"/>
              </a:rPr>
              <a:t>2013（</a:t>
            </a:r>
            <a:r>
              <a:rPr sz="950" dirty="0">
                <a:solidFill>
                  <a:srgbClr val="231F20"/>
                </a:solidFill>
                <a:latin typeface="ヒラギノ明朝 ProN W3"/>
                <a:cs typeface="ヒラギノ明朝 ProN W3"/>
              </a:rPr>
              <a:t>広野町で実施</a:t>
            </a:r>
            <a:r>
              <a:rPr sz="950" spc="-50" dirty="0">
                <a:solidFill>
                  <a:srgbClr val="231F20"/>
                </a:solidFill>
                <a:latin typeface="ヒラギノ明朝 ProN W3"/>
                <a:cs typeface="ヒラギノ明朝 ProN W3"/>
              </a:rPr>
              <a:t>）</a:t>
            </a:r>
            <a:endParaRPr sz="950">
              <a:latin typeface="ヒラギノ明朝 ProN W3"/>
              <a:cs typeface="ヒラギノ明朝 ProN W3"/>
            </a:endParaRPr>
          </a:p>
        </p:txBody>
      </p:sp>
      <p:sp>
        <p:nvSpPr>
          <p:cNvPr id="21" name="object 21"/>
          <p:cNvSpPr txBox="1"/>
          <p:nvPr/>
        </p:nvSpPr>
        <p:spPr>
          <a:xfrm>
            <a:off x="295421" y="7176306"/>
            <a:ext cx="1585595" cy="1531620"/>
          </a:xfrm>
          <a:prstGeom prst="rect">
            <a:avLst/>
          </a:prstGeom>
          <a:solidFill>
            <a:srgbClr val="231F20"/>
          </a:solidFill>
        </p:spPr>
        <p:txBody>
          <a:bodyPr vert="horz" wrap="square" lIns="0" tIns="142240" rIns="0" bIns="0" rtlCol="0">
            <a:spAutoFit/>
          </a:bodyPr>
          <a:lstStyle/>
          <a:p>
            <a:pPr>
              <a:lnSpc>
                <a:spcPct val="100000"/>
              </a:lnSpc>
              <a:spcBef>
                <a:spcPts val="1120"/>
              </a:spcBef>
            </a:pPr>
            <a:endParaRPr sz="1250">
              <a:latin typeface="Times New Roman"/>
              <a:cs typeface="Times New Roman"/>
            </a:endParaRPr>
          </a:p>
          <a:p>
            <a:pPr marL="101600" marR="73025" algn="ctr">
              <a:lnSpc>
                <a:spcPct val="116500"/>
              </a:lnSpc>
            </a:pPr>
            <a:r>
              <a:rPr sz="1250" spc="-10" dirty="0">
                <a:solidFill>
                  <a:srgbClr val="FFFFFF"/>
                </a:solidFill>
                <a:latin typeface="ヒラギノ明朝 ProN W3"/>
                <a:cs typeface="ヒラギノ明朝 ProN W3"/>
              </a:rPr>
              <a:t>ふたばワールド</a:t>
            </a:r>
            <a:r>
              <a:rPr sz="1250" spc="500" dirty="0">
                <a:solidFill>
                  <a:srgbClr val="FFFFFF"/>
                </a:solidFill>
                <a:latin typeface="ヒラギノ明朝 ProN W3"/>
                <a:cs typeface="ヒラギノ明朝 ProN W3"/>
              </a:rPr>
              <a:t>  </a:t>
            </a:r>
            <a:r>
              <a:rPr sz="1250" spc="-240" dirty="0">
                <a:solidFill>
                  <a:srgbClr val="FFFFFF"/>
                </a:solidFill>
                <a:latin typeface="ヒラギノ明朝 ProN W3"/>
                <a:cs typeface="ヒラギノ明朝 ProN W3"/>
              </a:rPr>
              <a:t>出演・出展</a:t>
            </a:r>
            <a:r>
              <a:rPr sz="1250" dirty="0">
                <a:solidFill>
                  <a:srgbClr val="FFFFFF"/>
                </a:solidFill>
                <a:latin typeface="ヒラギノ明朝 ProN W3"/>
                <a:cs typeface="ヒラギノ明朝 ProN W3"/>
              </a:rPr>
              <a:t>（店</a:t>
            </a:r>
            <a:r>
              <a:rPr sz="1250" spc="-600" dirty="0">
                <a:solidFill>
                  <a:srgbClr val="FFFFFF"/>
                </a:solidFill>
                <a:latin typeface="ヒラギノ明朝 ProN W3"/>
                <a:cs typeface="ヒラギノ明朝 ProN W3"/>
              </a:rPr>
              <a:t>）</a:t>
            </a:r>
            <a:r>
              <a:rPr sz="1250" spc="-25" dirty="0">
                <a:solidFill>
                  <a:srgbClr val="FFFFFF"/>
                </a:solidFill>
                <a:latin typeface="ヒラギノ明朝 ProN W3"/>
                <a:cs typeface="ヒラギノ明朝 ProN W3"/>
              </a:rPr>
              <a:t>実績</a:t>
            </a:r>
            <a:endParaRPr sz="1250">
              <a:latin typeface="ヒラギノ明朝 ProN W3"/>
              <a:cs typeface="ヒラギノ明朝 ProN W3"/>
            </a:endParaRPr>
          </a:p>
          <a:p>
            <a:pPr marL="20320" algn="ctr">
              <a:lnSpc>
                <a:spcPct val="100000"/>
              </a:lnSpc>
              <a:spcBef>
                <a:spcPts val="1540"/>
              </a:spcBef>
            </a:pPr>
            <a:r>
              <a:rPr sz="1050" spc="-5" dirty="0">
                <a:solidFill>
                  <a:srgbClr val="FFFFFF"/>
                </a:solidFill>
                <a:latin typeface="ヒラギノ明朝 ProN W3"/>
                <a:cs typeface="ヒラギノ明朝 ProN W3"/>
              </a:rPr>
              <a:t>※該当内容にチェック</a:t>
            </a:r>
            <a:endParaRPr sz="1050">
              <a:latin typeface="ヒラギノ明朝 ProN W3"/>
              <a:cs typeface="ヒラギノ明朝 ProN W3"/>
            </a:endParaRPr>
          </a:p>
        </p:txBody>
      </p:sp>
      <p:sp>
        <p:nvSpPr>
          <p:cNvPr id="22" name="object 22"/>
          <p:cNvSpPr txBox="1"/>
          <p:nvPr/>
        </p:nvSpPr>
        <p:spPr>
          <a:xfrm>
            <a:off x="298119" y="9670731"/>
            <a:ext cx="702945" cy="497205"/>
          </a:xfrm>
          <a:prstGeom prst="rect">
            <a:avLst/>
          </a:prstGeom>
          <a:solidFill>
            <a:srgbClr val="ED1C24"/>
          </a:solidFill>
        </p:spPr>
        <p:txBody>
          <a:bodyPr vert="horz" wrap="square" lIns="0" tIns="72390" rIns="0" bIns="0" rtlCol="0">
            <a:spAutoFit/>
          </a:bodyPr>
          <a:lstStyle/>
          <a:p>
            <a:pPr marL="125095" marR="114300" indent="75565">
              <a:lnSpc>
                <a:spcPts val="1360"/>
              </a:lnSpc>
              <a:spcBef>
                <a:spcPts val="570"/>
              </a:spcBef>
            </a:pPr>
            <a:r>
              <a:rPr sz="1150" spc="-25" dirty="0">
                <a:solidFill>
                  <a:srgbClr val="FFFFFF"/>
                </a:solidFill>
                <a:latin typeface="ヒラギノ明朝 ProN W3"/>
                <a:cs typeface="ヒラギノ明朝 ProN W3"/>
              </a:rPr>
              <a:t>申込</a:t>
            </a:r>
            <a:r>
              <a:rPr sz="1150" spc="-20" dirty="0">
                <a:solidFill>
                  <a:srgbClr val="FFFFFF"/>
                </a:solidFill>
                <a:latin typeface="ヒラギノ明朝 ProN W3"/>
                <a:cs typeface="ヒラギノ明朝 ProN W3"/>
              </a:rPr>
              <a:t>締切日</a:t>
            </a:r>
            <a:endParaRPr sz="1150">
              <a:latin typeface="ヒラギノ明朝 ProN W3"/>
              <a:cs typeface="ヒラギノ明朝 ProN W3"/>
            </a:endParaRPr>
          </a:p>
        </p:txBody>
      </p:sp>
      <p:sp>
        <p:nvSpPr>
          <p:cNvPr id="23" name="object 23"/>
          <p:cNvSpPr txBox="1"/>
          <p:nvPr/>
        </p:nvSpPr>
        <p:spPr>
          <a:xfrm>
            <a:off x="286302" y="8928100"/>
            <a:ext cx="3016250" cy="617855"/>
          </a:xfrm>
          <a:prstGeom prst="rect">
            <a:avLst/>
          </a:prstGeom>
        </p:spPr>
        <p:txBody>
          <a:bodyPr vert="horz" wrap="square" lIns="0" tIns="12065" rIns="0" bIns="0" rtlCol="0">
            <a:spAutoFit/>
          </a:bodyPr>
          <a:lstStyle/>
          <a:p>
            <a:pPr marL="124460" marR="62865" indent="-112395">
              <a:lnSpc>
                <a:spcPct val="114199"/>
              </a:lnSpc>
              <a:spcBef>
                <a:spcPts val="95"/>
              </a:spcBef>
            </a:pPr>
            <a:r>
              <a:rPr sz="850" spc="-45" dirty="0">
                <a:solidFill>
                  <a:srgbClr val="231F20"/>
                </a:solidFill>
                <a:latin typeface="ヒラギノ明朝 ProN W3"/>
                <a:cs typeface="ヒラギノ明朝 ProN W3"/>
              </a:rPr>
              <a:t>※</a:t>
            </a:r>
            <a:r>
              <a:rPr sz="850" spc="-45" dirty="0" err="1">
                <a:solidFill>
                  <a:srgbClr val="231F20"/>
                </a:solidFill>
                <a:latin typeface="ヒラギノ明朝 ProN W3"/>
                <a:cs typeface="ヒラギノ明朝 ProN W3"/>
              </a:rPr>
              <a:t>ご提供いただきました情報は、当イベントに関わる目的に</a:t>
            </a:r>
            <a:endParaRPr lang="en-US" sz="850" spc="-45" dirty="0">
              <a:solidFill>
                <a:srgbClr val="231F20"/>
              </a:solidFill>
              <a:latin typeface="ヒラギノ明朝 ProN W3"/>
              <a:cs typeface="ヒラギノ明朝 ProN W3"/>
            </a:endParaRPr>
          </a:p>
          <a:p>
            <a:pPr marL="124460" marR="62865" indent="-112395">
              <a:lnSpc>
                <a:spcPct val="114199"/>
              </a:lnSpc>
              <a:spcBef>
                <a:spcPts val="95"/>
              </a:spcBef>
            </a:pPr>
            <a:r>
              <a:rPr lang="ja-JP" altLang="en-US" sz="850" spc="-45" dirty="0">
                <a:solidFill>
                  <a:srgbClr val="231F20"/>
                </a:solidFill>
                <a:latin typeface="ヒラギノ明朝 ProN W3"/>
                <a:cs typeface="ヒラギノ明朝 ProN W3"/>
              </a:rPr>
              <a:t>　</a:t>
            </a:r>
            <a:r>
              <a:rPr sz="850" spc="-10" dirty="0" err="1">
                <a:solidFill>
                  <a:srgbClr val="231F20"/>
                </a:solidFill>
                <a:latin typeface="ヒラギノ明朝 ProN W3"/>
                <a:cs typeface="ヒラギノ明朝 ProN W3"/>
              </a:rPr>
              <a:t>のみ使用させていただきます</a:t>
            </a:r>
            <a:r>
              <a:rPr sz="850" spc="-10" dirty="0">
                <a:solidFill>
                  <a:srgbClr val="231F20"/>
                </a:solidFill>
                <a:latin typeface="ヒラギノ明朝 ProN W3"/>
                <a:cs typeface="ヒラギノ明朝 ProN W3"/>
              </a:rPr>
              <a:t>。</a:t>
            </a:r>
            <a:endParaRPr sz="850" dirty="0">
              <a:latin typeface="ヒラギノ明朝 ProN W3"/>
              <a:cs typeface="ヒラギノ明朝 ProN W3"/>
            </a:endParaRPr>
          </a:p>
          <a:p>
            <a:pPr marL="123825" marR="5080" indent="-111760">
              <a:lnSpc>
                <a:spcPct val="114199"/>
              </a:lnSpc>
            </a:pPr>
            <a:r>
              <a:rPr sz="850" spc="-40" dirty="0">
                <a:solidFill>
                  <a:srgbClr val="231F20"/>
                </a:solidFill>
                <a:latin typeface="ヒラギノ明朝 ProN W3"/>
                <a:cs typeface="ヒラギノ明朝 ProN W3"/>
              </a:rPr>
              <a:t>※</a:t>
            </a:r>
            <a:r>
              <a:rPr sz="850" spc="-40" dirty="0" err="1">
                <a:solidFill>
                  <a:srgbClr val="231F20"/>
                </a:solidFill>
                <a:latin typeface="ヒラギノ明朝 ProN W3"/>
                <a:cs typeface="ヒラギノ明朝 ProN W3"/>
              </a:rPr>
              <a:t>当日の備品手配、スケジュール、駐車場等の各種詳細は</a:t>
            </a:r>
            <a:r>
              <a:rPr sz="850" spc="-40" dirty="0">
                <a:solidFill>
                  <a:srgbClr val="231F20"/>
                </a:solidFill>
                <a:latin typeface="ヒラギノ明朝 ProN W3"/>
                <a:cs typeface="ヒラギノ明朝 ProN W3"/>
              </a:rPr>
              <a:t>、</a:t>
            </a:r>
            <a:endParaRPr lang="en-US" sz="850" spc="-40" dirty="0">
              <a:solidFill>
                <a:srgbClr val="231F20"/>
              </a:solidFill>
              <a:latin typeface="ヒラギノ明朝 ProN W3"/>
              <a:cs typeface="ヒラギノ明朝 ProN W3"/>
            </a:endParaRPr>
          </a:p>
          <a:p>
            <a:pPr marL="123825" marR="5080" indent="-111760">
              <a:lnSpc>
                <a:spcPct val="114199"/>
              </a:lnSpc>
            </a:pPr>
            <a:r>
              <a:rPr lang="ja-JP" altLang="en-US" sz="850" spc="-40" dirty="0">
                <a:solidFill>
                  <a:srgbClr val="231F20"/>
                </a:solidFill>
                <a:latin typeface="ヒラギノ明朝 ProN W3"/>
                <a:cs typeface="ヒラギノ明朝 ProN W3"/>
              </a:rPr>
              <a:t>　</a:t>
            </a:r>
            <a:r>
              <a:rPr sz="850" spc="-15" dirty="0" err="1">
                <a:solidFill>
                  <a:srgbClr val="231F20"/>
                </a:solidFill>
                <a:latin typeface="ヒラギノ明朝 ProN W3"/>
                <a:cs typeface="ヒラギノ明朝 ProN W3"/>
              </a:rPr>
              <a:t>申込締切後に改めてご案内申し上げます</a:t>
            </a:r>
            <a:r>
              <a:rPr sz="850" spc="-15" dirty="0">
                <a:solidFill>
                  <a:srgbClr val="231F20"/>
                </a:solidFill>
                <a:latin typeface="ヒラギノ明朝 ProN W3"/>
                <a:cs typeface="ヒラギノ明朝 ProN W3"/>
              </a:rPr>
              <a:t>。</a:t>
            </a:r>
            <a:endParaRPr sz="850" dirty="0">
              <a:latin typeface="ヒラギノ明朝 ProN W3"/>
              <a:cs typeface="ヒラギノ明朝 ProN W3"/>
            </a:endParaRPr>
          </a:p>
        </p:txBody>
      </p:sp>
      <p:sp>
        <p:nvSpPr>
          <p:cNvPr id="24" name="object 24"/>
          <p:cNvSpPr txBox="1"/>
          <p:nvPr/>
        </p:nvSpPr>
        <p:spPr>
          <a:xfrm>
            <a:off x="313588" y="1703332"/>
            <a:ext cx="5522062" cy="518796"/>
          </a:xfrm>
          <a:prstGeom prst="rect">
            <a:avLst/>
          </a:prstGeom>
        </p:spPr>
        <p:txBody>
          <a:bodyPr vert="horz" wrap="square" lIns="0" tIns="12065" rIns="0" bIns="0" rtlCol="0">
            <a:spAutoFit/>
          </a:bodyPr>
          <a:lstStyle/>
          <a:p>
            <a:pPr marL="148590" marR="5080" indent="-136525">
              <a:lnSpc>
                <a:spcPct val="129000"/>
              </a:lnSpc>
              <a:spcBef>
                <a:spcPts val="95"/>
              </a:spcBef>
            </a:pPr>
            <a:r>
              <a:rPr sz="950" spc="-105" dirty="0">
                <a:solidFill>
                  <a:srgbClr val="231F20"/>
                </a:solidFill>
                <a:latin typeface="ヒラギノ明朝 ProN W3"/>
                <a:cs typeface="ヒラギノ明朝 ProN W3"/>
              </a:rPr>
              <a:t>株式会社ライト・エージェンシー</a:t>
            </a:r>
            <a:r>
              <a:rPr sz="950" dirty="0">
                <a:solidFill>
                  <a:srgbClr val="231F20"/>
                </a:solidFill>
                <a:latin typeface="ヒラギノ明朝 ProN W3"/>
                <a:cs typeface="ヒラギノ明朝 ProN W3"/>
              </a:rPr>
              <a:t>（</a:t>
            </a:r>
            <a:r>
              <a:rPr sz="950" spc="-70" dirty="0" err="1">
                <a:solidFill>
                  <a:srgbClr val="231F20"/>
                </a:solidFill>
                <a:latin typeface="ヒラギノ明朝 ProN W3"/>
                <a:cs typeface="ヒラギノ明朝 ProN W3"/>
              </a:rPr>
              <a:t>事務局：エクシードコネクト郡山支社</a:t>
            </a:r>
            <a:r>
              <a:rPr sz="950" spc="-185" dirty="0" err="1">
                <a:solidFill>
                  <a:srgbClr val="231F20"/>
                </a:solidFill>
                <a:latin typeface="ヒラギノ明朝 ProN W3"/>
                <a:cs typeface="ヒラギノ明朝 ProN W3"/>
              </a:rPr>
              <a:t>）</a:t>
            </a:r>
            <a:r>
              <a:rPr sz="950" spc="-50" dirty="0" err="1">
                <a:solidFill>
                  <a:srgbClr val="231F20"/>
                </a:solidFill>
                <a:latin typeface="ヒラギノ明朝 ProN W3"/>
                <a:cs typeface="ヒラギノ明朝 ProN W3"/>
              </a:rPr>
              <a:t>宛</a:t>
            </a:r>
            <a:endParaRPr lang="en-US" sz="950" spc="-50" dirty="0">
              <a:solidFill>
                <a:srgbClr val="231F20"/>
              </a:solidFill>
              <a:latin typeface="ヒラギノ明朝 ProN W3"/>
              <a:cs typeface="ヒラギノ明朝 ProN W3"/>
            </a:endParaRPr>
          </a:p>
          <a:p>
            <a:pPr marL="148590" marR="5080" indent="-136525">
              <a:spcBef>
                <a:spcPts val="95"/>
              </a:spcBef>
            </a:pPr>
            <a:r>
              <a:rPr lang="ja-JP" altLang="en-US" sz="950" spc="-50" dirty="0">
                <a:solidFill>
                  <a:srgbClr val="231F20"/>
                </a:solidFill>
                <a:latin typeface="ヒラギノ明朝 ProN W3"/>
                <a:cs typeface="ヒラギノ明朝 ProN W3"/>
              </a:rPr>
              <a:t>　当</a:t>
            </a:r>
            <a:r>
              <a:rPr sz="950" spc="-50" dirty="0" err="1">
                <a:solidFill>
                  <a:srgbClr val="231F20"/>
                </a:solidFill>
                <a:latin typeface="ヒラギノ明朝 ProN W3"/>
                <a:cs typeface="ヒラギノ明朝 ProN W3"/>
              </a:rPr>
              <a:t>団体は、募集要項記載の内容を承諾した上で</a:t>
            </a:r>
            <a:r>
              <a:rPr sz="950" spc="-50" dirty="0">
                <a:solidFill>
                  <a:srgbClr val="231F20"/>
                </a:solidFill>
                <a:latin typeface="ヒラギノ明朝 ProN W3"/>
                <a:cs typeface="ヒラギノ明朝 ProN W3"/>
              </a:rPr>
              <a:t>、</a:t>
            </a:r>
            <a:endParaRPr lang="en-US" sz="950" spc="-50" dirty="0">
              <a:solidFill>
                <a:srgbClr val="231F20"/>
              </a:solidFill>
              <a:latin typeface="ヒラギノ明朝 ProN W3"/>
              <a:cs typeface="ヒラギノ明朝 ProN W3"/>
            </a:endParaRPr>
          </a:p>
          <a:p>
            <a:pPr marL="148590" marR="5080" indent="-136525">
              <a:spcBef>
                <a:spcPts val="95"/>
              </a:spcBef>
            </a:pPr>
            <a:r>
              <a:rPr lang="ja-JP" altLang="en-US" sz="950" spc="-50" dirty="0">
                <a:solidFill>
                  <a:srgbClr val="231F20"/>
                </a:solidFill>
                <a:latin typeface="ヒラギノ明朝 ProN W3"/>
                <a:cs typeface="ヒラギノ明朝 ProN W3"/>
              </a:rPr>
              <a:t>　</a:t>
            </a:r>
            <a:r>
              <a:rPr sz="950" spc="-90" dirty="0" err="1">
                <a:solidFill>
                  <a:srgbClr val="231F20"/>
                </a:solidFill>
                <a:latin typeface="ヒラギノ明朝 ProN W3"/>
                <a:cs typeface="ヒラギノ明朝 ProN W3"/>
              </a:rPr>
              <a:t>以下の通り出演・出展</a:t>
            </a:r>
            <a:r>
              <a:rPr sz="950" dirty="0" err="1">
                <a:solidFill>
                  <a:srgbClr val="231F20"/>
                </a:solidFill>
                <a:latin typeface="ヒラギノ明朝 ProN W3"/>
                <a:cs typeface="ヒラギノ明朝 ProN W3"/>
              </a:rPr>
              <a:t>（店</a:t>
            </a:r>
            <a:r>
              <a:rPr sz="950" spc="-450" dirty="0" err="1">
                <a:solidFill>
                  <a:srgbClr val="231F20"/>
                </a:solidFill>
                <a:latin typeface="ヒラギノ明朝 ProN W3"/>
                <a:cs typeface="ヒラギノ明朝 ProN W3"/>
              </a:rPr>
              <a:t>）</a:t>
            </a:r>
            <a:r>
              <a:rPr sz="950" spc="-10" dirty="0" err="1">
                <a:solidFill>
                  <a:srgbClr val="231F20"/>
                </a:solidFill>
                <a:latin typeface="ヒラギノ明朝 ProN W3"/>
                <a:cs typeface="ヒラギノ明朝 ProN W3"/>
              </a:rPr>
              <a:t>を申し込みます</a:t>
            </a:r>
            <a:r>
              <a:rPr sz="950" spc="-10" dirty="0">
                <a:solidFill>
                  <a:srgbClr val="231F20"/>
                </a:solidFill>
                <a:latin typeface="ヒラギノ明朝 ProN W3"/>
                <a:cs typeface="ヒラギノ明朝 ProN W3"/>
              </a:rPr>
              <a:t>。</a:t>
            </a:r>
            <a:endParaRPr sz="950" dirty="0">
              <a:latin typeface="ヒラギノ明朝 ProN W3"/>
              <a:cs typeface="ヒラギノ明朝 ProN W3"/>
            </a:endParaRPr>
          </a:p>
        </p:txBody>
      </p:sp>
      <p:sp>
        <p:nvSpPr>
          <p:cNvPr id="25" name="object 25"/>
          <p:cNvSpPr/>
          <p:nvPr/>
        </p:nvSpPr>
        <p:spPr>
          <a:xfrm>
            <a:off x="4413351" y="1775574"/>
            <a:ext cx="2829560" cy="431800"/>
          </a:xfrm>
          <a:custGeom>
            <a:avLst/>
            <a:gdLst/>
            <a:ahLst/>
            <a:cxnLst/>
            <a:rect l="l" t="t" r="r" b="b"/>
            <a:pathLst>
              <a:path w="2829559" h="431800">
                <a:moveTo>
                  <a:pt x="2829509" y="431761"/>
                </a:moveTo>
                <a:lnTo>
                  <a:pt x="0" y="431761"/>
                </a:lnTo>
                <a:lnTo>
                  <a:pt x="0" y="0"/>
                </a:lnTo>
                <a:lnTo>
                  <a:pt x="2829509" y="0"/>
                </a:lnTo>
                <a:lnTo>
                  <a:pt x="2829509" y="431761"/>
                </a:lnTo>
                <a:close/>
              </a:path>
              <a:path w="2829559" h="431800">
                <a:moveTo>
                  <a:pt x="892975" y="431761"/>
                </a:moveTo>
                <a:lnTo>
                  <a:pt x="0" y="431761"/>
                </a:lnTo>
                <a:lnTo>
                  <a:pt x="0" y="0"/>
                </a:lnTo>
                <a:lnTo>
                  <a:pt x="892975" y="0"/>
                </a:lnTo>
                <a:lnTo>
                  <a:pt x="892975" y="431761"/>
                </a:lnTo>
                <a:close/>
              </a:path>
            </a:pathLst>
          </a:custGeom>
          <a:ln w="12331">
            <a:solidFill>
              <a:srgbClr val="231F20"/>
            </a:solidFill>
          </a:ln>
        </p:spPr>
        <p:txBody>
          <a:bodyPr wrap="square" lIns="0" tIns="0" rIns="0" bIns="0" rtlCol="0"/>
          <a:lstStyle/>
          <a:p>
            <a:endParaRPr/>
          </a:p>
        </p:txBody>
      </p:sp>
      <p:sp>
        <p:nvSpPr>
          <p:cNvPr id="26" name="object 26"/>
          <p:cNvSpPr txBox="1"/>
          <p:nvPr/>
        </p:nvSpPr>
        <p:spPr>
          <a:xfrm>
            <a:off x="4407185" y="1769408"/>
            <a:ext cx="905510" cy="444500"/>
          </a:xfrm>
          <a:prstGeom prst="rect">
            <a:avLst/>
          </a:prstGeom>
          <a:solidFill>
            <a:srgbClr val="231F20"/>
          </a:solidFill>
        </p:spPr>
        <p:txBody>
          <a:bodyPr vert="horz" wrap="square" lIns="0" tIns="5080" rIns="0" bIns="0" rtlCol="0">
            <a:spAutoFit/>
          </a:bodyPr>
          <a:lstStyle/>
          <a:p>
            <a:pPr>
              <a:lnSpc>
                <a:spcPct val="100000"/>
              </a:lnSpc>
              <a:spcBef>
                <a:spcPts val="40"/>
              </a:spcBef>
            </a:pPr>
            <a:endParaRPr sz="950">
              <a:latin typeface="Times New Roman"/>
              <a:cs typeface="Times New Roman"/>
            </a:endParaRPr>
          </a:p>
          <a:p>
            <a:pPr marL="93980">
              <a:lnSpc>
                <a:spcPct val="100000"/>
              </a:lnSpc>
            </a:pPr>
            <a:r>
              <a:rPr sz="950" spc="-10" dirty="0">
                <a:solidFill>
                  <a:srgbClr val="FFFFFF"/>
                </a:solidFill>
                <a:latin typeface="ヒラギノ明朝 ProN W3"/>
                <a:cs typeface="ヒラギノ明朝 ProN W3"/>
              </a:rPr>
              <a:t>申込書記載日</a:t>
            </a:r>
            <a:endParaRPr sz="950">
              <a:latin typeface="ヒラギノ明朝 ProN W3"/>
              <a:cs typeface="ヒラギノ明朝 ProN W3"/>
            </a:endParaRPr>
          </a:p>
        </p:txBody>
      </p:sp>
      <p:sp>
        <p:nvSpPr>
          <p:cNvPr id="27" name="object 27"/>
          <p:cNvSpPr txBox="1"/>
          <p:nvPr/>
        </p:nvSpPr>
        <p:spPr>
          <a:xfrm>
            <a:off x="5514657" y="1884062"/>
            <a:ext cx="1525905" cy="203200"/>
          </a:xfrm>
          <a:prstGeom prst="rect">
            <a:avLst/>
          </a:prstGeom>
        </p:spPr>
        <p:txBody>
          <a:bodyPr vert="horz" wrap="square" lIns="0" tIns="14604" rIns="0" bIns="0" rtlCol="0">
            <a:spAutoFit/>
          </a:bodyPr>
          <a:lstStyle/>
          <a:p>
            <a:pPr>
              <a:lnSpc>
                <a:spcPct val="100000"/>
              </a:lnSpc>
              <a:spcBef>
                <a:spcPts val="114"/>
              </a:spcBef>
              <a:tabLst>
                <a:tab pos="909955" algn="l"/>
                <a:tab pos="1364615" algn="l"/>
              </a:tabLst>
            </a:pPr>
            <a:r>
              <a:rPr sz="1150" dirty="0">
                <a:solidFill>
                  <a:srgbClr val="231F20"/>
                </a:solidFill>
                <a:latin typeface="ヒラギノ明朝 ProN W3"/>
                <a:cs typeface="ヒラギノ明朝 ProN W3"/>
              </a:rPr>
              <a:t>令和７</a:t>
            </a:r>
            <a:r>
              <a:rPr sz="1150" spc="-50" dirty="0">
                <a:solidFill>
                  <a:srgbClr val="231F20"/>
                </a:solidFill>
                <a:latin typeface="ヒラギノ明朝 ProN W3"/>
                <a:cs typeface="ヒラギノ明朝 ProN W3"/>
              </a:rPr>
              <a:t>年</a:t>
            </a:r>
            <a:r>
              <a:rPr sz="1150" dirty="0">
                <a:solidFill>
                  <a:srgbClr val="231F20"/>
                </a:solidFill>
                <a:latin typeface="ヒラギノ明朝 ProN W3"/>
                <a:cs typeface="ヒラギノ明朝 ProN W3"/>
              </a:rPr>
              <a:t>	</a:t>
            </a:r>
            <a:r>
              <a:rPr sz="1150" spc="-50" dirty="0">
                <a:solidFill>
                  <a:srgbClr val="231F20"/>
                </a:solidFill>
                <a:latin typeface="ヒラギノ明朝 ProN W3"/>
                <a:cs typeface="ヒラギノ明朝 ProN W3"/>
              </a:rPr>
              <a:t>月</a:t>
            </a:r>
            <a:r>
              <a:rPr sz="1150" dirty="0">
                <a:solidFill>
                  <a:srgbClr val="231F20"/>
                </a:solidFill>
                <a:latin typeface="ヒラギノ明朝 ProN W3"/>
                <a:cs typeface="ヒラギノ明朝 ProN W3"/>
              </a:rPr>
              <a:t>	</a:t>
            </a:r>
            <a:r>
              <a:rPr sz="1150" spc="-50" dirty="0">
                <a:solidFill>
                  <a:srgbClr val="231F20"/>
                </a:solidFill>
                <a:latin typeface="ヒラギノ明朝 ProN W3"/>
                <a:cs typeface="ヒラギノ明朝 ProN W3"/>
              </a:rPr>
              <a:t>日</a:t>
            </a:r>
            <a:endParaRPr sz="1150">
              <a:latin typeface="ヒラギノ明朝 ProN W3"/>
              <a:cs typeface="ヒラギノ明朝 ProN W3"/>
            </a:endParaRPr>
          </a:p>
        </p:txBody>
      </p:sp>
      <p:graphicFrame>
        <p:nvGraphicFramePr>
          <p:cNvPr id="28" name="object 28"/>
          <p:cNvGraphicFramePr>
            <a:graphicFrameLocks noGrp="1"/>
          </p:cNvGraphicFramePr>
          <p:nvPr>
            <p:extLst>
              <p:ext uri="{D42A27DB-BD31-4B8C-83A1-F6EECF244321}">
                <p14:modId xmlns:p14="http://schemas.microsoft.com/office/powerpoint/2010/main" val="1013687780"/>
              </p:ext>
            </p:extLst>
          </p:nvPr>
        </p:nvGraphicFramePr>
        <p:xfrm>
          <a:off x="289255" y="3400012"/>
          <a:ext cx="6942455" cy="3690620"/>
        </p:xfrm>
        <a:graphic>
          <a:graphicData uri="http://schemas.openxmlformats.org/drawingml/2006/table">
            <a:tbl>
              <a:tblPr firstRow="1" bandRow="1">
                <a:tableStyleId>{2D5ABB26-0587-4C30-8999-92F81FD0307C}</a:tableStyleId>
              </a:tblPr>
              <a:tblGrid>
                <a:gridCol w="1585595">
                  <a:extLst>
                    <a:ext uri="{9D8B030D-6E8A-4147-A177-3AD203B41FA5}">
                      <a16:colId xmlns:a16="http://schemas.microsoft.com/office/drawing/2014/main" val="20000"/>
                    </a:ext>
                  </a:extLst>
                </a:gridCol>
                <a:gridCol w="1882775">
                  <a:extLst>
                    <a:ext uri="{9D8B030D-6E8A-4147-A177-3AD203B41FA5}">
                      <a16:colId xmlns:a16="http://schemas.microsoft.com/office/drawing/2014/main" val="20001"/>
                    </a:ext>
                  </a:extLst>
                </a:gridCol>
                <a:gridCol w="1585595">
                  <a:extLst>
                    <a:ext uri="{9D8B030D-6E8A-4147-A177-3AD203B41FA5}">
                      <a16:colId xmlns:a16="http://schemas.microsoft.com/office/drawing/2014/main" val="20002"/>
                    </a:ext>
                  </a:extLst>
                </a:gridCol>
                <a:gridCol w="1888490">
                  <a:extLst>
                    <a:ext uri="{9D8B030D-6E8A-4147-A177-3AD203B41FA5}">
                      <a16:colId xmlns:a16="http://schemas.microsoft.com/office/drawing/2014/main" val="20003"/>
                    </a:ext>
                  </a:extLst>
                </a:gridCol>
              </a:tblGrid>
              <a:tr h="583565">
                <a:tc>
                  <a:txBody>
                    <a:bodyPr/>
                    <a:lstStyle/>
                    <a:p>
                      <a:pPr marL="499745" marR="204470" indent="-192405">
                        <a:lnSpc>
                          <a:spcPct val="112599"/>
                        </a:lnSpc>
                        <a:spcBef>
                          <a:spcPts val="645"/>
                        </a:spcBef>
                      </a:pPr>
                      <a:r>
                        <a:rPr sz="1150" spc="-220" dirty="0">
                          <a:solidFill>
                            <a:srgbClr val="FFFFFF"/>
                          </a:solidFill>
                          <a:latin typeface="ヒラギノ明朝 ProN W3"/>
                          <a:cs typeface="ヒラギノ明朝 ProN W3"/>
                        </a:rPr>
                        <a:t>出演・出展</a:t>
                      </a:r>
                      <a:r>
                        <a:rPr sz="1150" dirty="0">
                          <a:solidFill>
                            <a:srgbClr val="FFFFFF"/>
                          </a:solidFill>
                          <a:latin typeface="ヒラギノ明朝 ProN W3"/>
                          <a:cs typeface="ヒラギノ明朝 ProN W3"/>
                        </a:rPr>
                        <a:t>（店</a:t>
                      </a:r>
                      <a:r>
                        <a:rPr sz="1150" spc="-50" dirty="0">
                          <a:solidFill>
                            <a:srgbClr val="FFFFFF"/>
                          </a:solidFill>
                          <a:latin typeface="ヒラギノ明朝 ProN W3"/>
                          <a:cs typeface="ヒラギノ明朝 ProN W3"/>
                        </a:rPr>
                        <a:t>）</a:t>
                      </a:r>
                      <a:r>
                        <a:rPr sz="1150" spc="-15" dirty="0">
                          <a:solidFill>
                            <a:srgbClr val="FFFFFF"/>
                          </a:solidFill>
                          <a:latin typeface="ヒラギノ明朝 ProN W3"/>
                          <a:cs typeface="ヒラギノ明朝 ProN W3"/>
                        </a:rPr>
                        <a:t>団体名称</a:t>
                      </a:r>
                      <a:endParaRPr sz="1150">
                        <a:latin typeface="ヒラギノ明朝 ProN W3"/>
                        <a:cs typeface="ヒラギノ明朝 ProN W3"/>
                      </a:endParaRPr>
                    </a:p>
                  </a:txBody>
                  <a:tcPr marL="0" marR="0" marT="81915" marB="0">
                    <a:lnT w="12700">
                      <a:solidFill>
                        <a:srgbClr val="231F20"/>
                      </a:solidFill>
                      <a:prstDash val="solid"/>
                    </a:lnT>
                    <a:lnB w="12700">
                      <a:solidFill>
                        <a:srgbClr val="FFFFFF"/>
                      </a:solidFill>
                      <a:prstDash val="solid"/>
                    </a:lnB>
                    <a:solidFill>
                      <a:srgbClr val="231F20"/>
                    </a:solidFill>
                  </a:tcPr>
                </a:tc>
                <a:tc gridSpan="3">
                  <a:txBody>
                    <a:bodyPr/>
                    <a:lstStyle/>
                    <a:p>
                      <a:pPr>
                        <a:lnSpc>
                          <a:spcPct val="100000"/>
                        </a:lnSpc>
                      </a:pPr>
                      <a:endParaRPr sz="1000">
                        <a:latin typeface="Times New Roman"/>
                        <a:cs typeface="Times New Roman"/>
                      </a:endParaRPr>
                    </a:p>
                  </a:txBody>
                  <a:tcPr marL="0" marR="0" marT="0" marB="0">
                    <a:lnR w="12700">
                      <a:solidFill>
                        <a:srgbClr val="231F20"/>
                      </a:solidFill>
                      <a:prstDash val="solid"/>
                    </a:lnR>
                    <a:lnT w="12700">
                      <a:solidFill>
                        <a:srgbClr val="231F20"/>
                      </a:solidFill>
                      <a:prstDash val="solid"/>
                    </a:lnT>
                    <a:lnB w="12700">
                      <a:solidFill>
                        <a:srgbClr val="231F2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73075">
                <a:tc>
                  <a:txBody>
                    <a:bodyPr/>
                    <a:lstStyle/>
                    <a:p>
                      <a:pPr marL="20320" algn="ctr">
                        <a:lnSpc>
                          <a:spcPct val="100000"/>
                        </a:lnSpc>
                        <a:spcBef>
                          <a:spcPts val="1205"/>
                        </a:spcBef>
                      </a:pPr>
                      <a:r>
                        <a:rPr sz="1150" spc="-25" dirty="0">
                          <a:solidFill>
                            <a:srgbClr val="FFFFFF"/>
                          </a:solidFill>
                          <a:latin typeface="ヒラギノ明朝 ProN W3"/>
                          <a:cs typeface="ヒラギノ明朝 ProN W3"/>
                        </a:rPr>
                        <a:t>住所</a:t>
                      </a:r>
                      <a:endParaRPr sz="1150">
                        <a:latin typeface="ヒラギノ明朝 ProN W3"/>
                        <a:cs typeface="ヒラギノ明朝 ProN W3"/>
                      </a:endParaRPr>
                    </a:p>
                  </a:txBody>
                  <a:tcPr marL="0" marR="0" marT="153035" marB="0">
                    <a:lnT w="12700">
                      <a:solidFill>
                        <a:srgbClr val="FFFFFF"/>
                      </a:solidFill>
                      <a:prstDash val="solid"/>
                    </a:lnT>
                    <a:lnB w="12700">
                      <a:solidFill>
                        <a:srgbClr val="FFFFFF"/>
                      </a:solidFill>
                      <a:prstDash val="solid"/>
                    </a:lnB>
                    <a:solidFill>
                      <a:srgbClr val="231F20"/>
                    </a:solidFill>
                  </a:tcPr>
                </a:tc>
                <a:tc gridSpan="3">
                  <a:txBody>
                    <a:bodyPr/>
                    <a:lstStyle/>
                    <a:p>
                      <a:pPr marL="43180">
                        <a:lnSpc>
                          <a:spcPct val="100000"/>
                        </a:lnSpc>
                        <a:spcBef>
                          <a:spcPts val="325"/>
                        </a:spcBef>
                      </a:pPr>
                      <a:r>
                        <a:rPr sz="950" spc="204" dirty="0">
                          <a:solidFill>
                            <a:srgbClr val="231F20"/>
                          </a:solidFill>
                          <a:latin typeface="ヒラギノ明朝 ProN W3"/>
                          <a:cs typeface="ヒラギノ明朝 ProN W3"/>
                        </a:rPr>
                        <a:t>〒</a:t>
                      </a:r>
                      <a:endParaRPr sz="950">
                        <a:latin typeface="ヒラギノ明朝 ProN W3"/>
                        <a:cs typeface="ヒラギノ明朝 ProN W3"/>
                      </a:endParaRPr>
                    </a:p>
                  </a:txBody>
                  <a:tcPr marL="0" marR="0" marT="41275" marB="0">
                    <a:lnR w="12700">
                      <a:solidFill>
                        <a:srgbClr val="231F20"/>
                      </a:solidFill>
                      <a:prstDash val="solid"/>
                    </a:lnR>
                    <a:lnT w="12700">
                      <a:solidFill>
                        <a:srgbClr val="231F20"/>
                      </a:solidFill>
                      <a:prstDash val="solid"/>
                    </a:lnT>
                    <a:lnB w="19050">
                      <a:solidFill>
                        <a:srgbClr val="231F2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69900">
                <a:tc>
                  <a:txBody>
                    <a:bodyPr/>
                    <a:lstStyle/>
                    <a:p>
                      <a:pPr marL="20320" algn="ctr">
                        <a:lnSpc>
                          <a:spcPct val="100000"/>
                        </a:lnSpc>
                        <a:spcBef>
                          <a:spcPts val="1185"/>
                        </a:spcBef>
                      </a:pPr>
                      <a:r>
                        <a:rPr sz="1150" spc="-25" dirty="0">
                          <a:solidFill>
                            <a:srgbClr val="FFFFFF"/>
                          </a:solidFill>
                          <a:latin typeface="ヒラギノ明朝 ProN W3"/>
                          <a:cs typeface="ヒラギノ明朝 ProN W3"/>
                        </a:rPr>
                        <a:t>TEL</a:t>
                      </a:r>
                      <a:endParaRPr sz="1150">
                        <a:latin typeface="ヒラギノ明朝 ProN W3"/>
                        <a:cs typeface="ヒラギノ明朝 ProN W3"/>
                      </a:endParaRPr>
                    </a:p>
                  </a:txBody>
                  <a:tcPr marL="0" marR="0" marT="150495" marB="0">
                    <a:lnT w="12700">
                      <a:solidFill>
                        <a:srgbClr val="FFFFFF"/>
                      </a:solidFill>
                      <a:prstDash val="solid"/>
                    </a:lnT>
                    <a:lnB w="12700">
                      <a:solidFill>
                        <a:srgbClr val="FFFFFF"/>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3175">
                      <a:solidFill>
                        <a:srgbClr val="231F20"/>
                      </a:solidFill>
                      <a:prstDash val="solid"/>
                    </a:lnR>
                    <a:lnT w="19050" cap="flat" cmpd="sng" algn="ctr">
                      <a:solidFill>
                        <a:srgbClr val="231F20"/>
                      </a:solidFill>
                      <a:prstDash val="solid"/>
                      <a:round/>
                      <a:headEnd type="none" w="med" len="med"/>
                      <a:tailEnd type="none" w="med" len="med"/>
                    </a:lnT>
                    <a:lnB w="12700">
                      <a:solidFill>
                        <a:srgbClr val="231F20"/>
                      </a:solidFill>
                      <a:prstDash val="solid"/>
                    </a:lnB>
                  </a:tcPr>
                </a:tc>
                <a:tc>
                  <a:txBody>
                    <a:bodyPr/>
                    <a:lstStyle/>
                    <a:p>
                      <a:pPr marL="3175" algn="ctr">
                        <a:lnSpc>
                          <a:spcPct val="100000"/>
                        </a:lnSpc>
                        <a:spcBef>
                          <a:spcPts val="1185"/>
                        </a:spcBef>
                      </a:pPr>
                      <a:r>
                        <a:rPr sz="1150" spc="-25" dirty="0">
                          <a:solidFill>
                            <a:srgbClr val="FFFFFF"/>
                          </a:solidFill>
                          <a:latin typeface="ヒラギノ明朝 ProN W3"/>
                          <a:cs typeface="ヒラギノ明朝 ProN W3"/>
                        </a:rPr>
                        <a:t>FAX</a:t>
                      </a:r>
                      <a:endParaRPr sz="1150">
                        <a:latin typeface="ヒラギノ明朝 ProN W3"/>
                        <a:cs typeface="ヒラギノ明朝 ProN W3"/>
                      </a:endParaRPr>
                    </a:p>
                  </a:txBody>
                  <a:tcPr marL="0" marR="0" marT="150495" marB="0">
                    <a:lnL w="3175" cap="flat" cmpd="sng" algn="ctr">
                      <a:solidFill>
                        <a:srgbClr val="231F20"/>
                      </a:solidFill>
                      <a:prstDash val="solid"/>
                      <a:round/>
                      <a:headEnd type="none" w="med" len="med"/>
                      <a:tailEnd type="none" w="med" len="med"/>
                    </a:lnL>
                    <a:lnT w="19050">
                      <a:solidFill>
                        <a:srgbClr val="231F20"/>
                      </a:solidFill>
                      <a:prstDash val="solid"/>
                    </a:lnT>
                    <a:lnB w="12700">
                      <a:solidFill>
                        <a:srgbClr val="FFFFFF"/>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12700">
                      <a:solidFill>
                        <a:srgbClr val="231F20"/>
                      </a:solidFill>
                      <a:prstDash val="solid"/>
                    </a:lnR>
                    <a:lnT w="12700">
                      <a:solidFill>
                        <a:srgbClr val="231F20"/>
                      </a:solidFill>
                      <a:prstDash val="solid"/>
                    </a:lnT>
                    <a:lnB w="12700">
                      <a:solidFill>
                        <a:srgbClr val="231F20"/>
                      </a:solidFill>
                      <a:prstDash val="solid"/>
                    </a:lnB>
                  </a:tcPr>
                </a:tc>
                <a:extLst>
                  <a:ext uri="{0D108BD9-81ED-4DB2-BD59-A6C34878D82A}">
                    <a16:rowId xmlns:a16="http://schemas.microsoft.com/office/drawing/2014/main" val="10002"/>
                  </a:ext>
                </a:extLst>
              </a:tr>
              <a:tr h="469900">
                <a:tc>
                  <a:txBody>
                    <a:bodyPr/>
                    <a:lstStyle/>
                    <a:p>
                      <a:pPr marL="20320" algn="ctr">
                        <a:lnSpc>
                          <a:spcPct val="100000"/>
                        </a:lnSpc>
                        <a:spcBef>
                          <a:spcPts val="1085"/>
                        </a:spcBef>
                      </a:pPr>
                      <a:r>
                        <a:rPr sz="1150" spc="-15" dirty="0">
                          <a:solidFill>
                            <a:srgbClr val="FFFFFF"/>
                          </a:solidFill>
                          <a:latin typeface="ヒラギノ明朝 ProN W3"/>
                          <a:cs typeface="ヒラギノ明朝 ProN W3"/>
                        </a:rPr>
                        <a:t>代表者名</a:t>
                      </a:r>
                      <a:endParaRPr sz="1150">
                        <a:latin typeface="ヒラギノ明朝 ProN W3"/>
                        <a:cs typeface="ヒラギノ明朝 ProN W3"/>
                      </a:endParaRPr>
                    </a:p>
                  </a:txBody>
                  <a:tcPr marL="0" marR="0" marT="137795" marB="0">
                    <a:lnT w="12700">
                      <a:solidFill>
                        <a:srgbClr val="FFFFFF"/>
                      </a:solidFill>
                      <a:prstDash val="solid"/>
                    </a:lnT>
                    <a:lnB w="12700">
                      <a:solidFill>
                        <a:srgbClr val="FFFFFF"/>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3175">
                      <a:solidFill>
                        <a:srgbClr val="231F20"/>
                      </a:solidFill>
                      <a:prstDash val="solid"/>
                    </a:lnR>
                    <a:lnT w="12700">
                      <a:solidFill>
                        <a:srgbClr val="231F20"/>
                      </a:solidFill>
                      <a:prstDash val="solid"/>
                    </a:lnT>
                    <a:lnB w="12700">
                      <a:solidFill>
                        <a:srgbClr val="231F20"/>
                      </a:solidFill>
                      <a:prstDash val="solid"/>
                    </a:lnB>
                  </a:tcPr>
                </a:tc>
                <a:tc>
                  <a:txBody>
                    <a:bodyPr/>
                    <a:lstStyle/>
                    <a:p>
                      <a:pPr marL="3175" algn="ctr">
                        <a:lnSpc>
                          <a:spcPct val="100000"/>
                        </a:lnSpc>
                        <a:spcBef>
                          <a:spcPts val="1085"/>
                        </a:spcBef>
                      </a:pPr>
                      <a:r>
                        <a:rPr sz="1150" spc="-10" dirty="0">
                          <a:solidFill>
                            <a:srgbClr val="FFFFFF"/>
                          </a:solidFill>
                          <a:latin typeface="ヒラギノ明朝 ProN W3"/>
                          <a:cs typeface="ヒラギノ明朝 ProN W3"/>
                        </a:rPr>
                        <a:t>代表者携帯番号</a:t>
                      </a:r>
                      <a:endParaRPr sz="1150">
                        <a:latin typeface="ヒラギノ明朝 ProN W3"/>
                        <a:cs typeface="ヒラギノ明朝 ProN W3"/>
                      </a:endParaRPr>
                    </a:p>
                  </a:txBody>
                  <a:tcPr marL="0" marR="0" marT="137795" marB="0">
                    <a:lnL w="3175" cap="flat" cmpd="sng" algn="ctr">
                      <a:solidFill>
                        <a:srgbClr val="231F20"/>
                      </a:solidFill>
                      <a:prstDash val="solid"/>
                      <a:round/>
                      <a:headEnd type="none" w="med" len="med"/>
                      <a:tailEnd type="none" w="med" len="med"/>
                    </a:lnL>
                    <a:lnT w="12700">
                      <a:solidFill>
                        <a:srgbClr val="FFFFFF"/>
                      </a:solidFill>
                      <a:prstDash val="solid"/>
                    </a:lnT>
                    <a:lnB w="12700">
                      <a:solidFill>
                        <a:srgbClr val="FFFFFF"/>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12700">
                      <a:solidFill>
                        <a:srgbClr val="231F20"/>
                      </a:solidFill>
                      <a:prstDash val="solid"/>
                    </a:lnR>
                    <a:lnT w="12700">
                      <a:solidFill>
                        <a:srgbClr val="231F20"/>
                      </a:solidFill>
                      <a:prstDash val="solid"/>
                    </a:lnT>
                    <a:lnB w="12700">
                      <a:solidFill>
                        <a:srgbClr val="231F20"/>
                      </a:solidFill>
                      <a:prstDash val="solid"/>
                    </a:lnB>
                  </a:tcPr>
                </a:tc>
                <a:extLst>
                  <a:ext uri="{0D108BD9-81ED-4DB2-BD59-A6C34878D82A}">
                    <a16:rowId xmlns:a16="http://schemas.microsoft.com/office/drawing/2014/main" val="10003"/>
                  </a:ext>
                </a:extLst>
              </a:tr>
              <a:tr h="469900">
                <a:tc>
                  <a:txBody>
                    <a:bodyPr/>
                    <a:lstStyle/>
                    <a:p>
                      <a:pPr marL="20320" algn="ctr">
                        <a:lnSpc>
                          <a:spcPct val="100000"/>
                        </a:lnSpc>
                        <a:spcBef>
                          <a:spcPts val="1185"/>
                        </a:spcBef>
                      </a:pPr>
                      <a:r>
                        <a:rPr sz="1150" spc="-10" dirty="0">
                          <a:solidFill>
                            <a:srgbClr val="FFFFFF"/>
                          </a:solidFill>
                          <a:latin typeface="ヒラギノ明朝 ProN W3"/>
                          <a:cs typeface="ヒラギノ明朝 ProN W3"/>
                        </a:rPr>
                        <a:t>当日ご担当者名</a:t>
                      </a:r>
                      <a:endParaRPr sz="1150">
                        <a:latin typeface="ヒラギノ明朝 ProN W3"/>
                        <a:cs typeface="ヒラギノ明朝 ProN W3"/>
                      </a:endParaRPr>
                    </a:p>
                  </a:txBody>
                  <a:tcPr marL="0" marR="0" marT="150495" marB="0">
                    <a:lnT w="12700">
                      <a:solidFill>
                        <a:srgbClr val="FFFFFF"/>
                      </a:solidFill>
                      <a:prstDash val="solid"/>
                    </a:lnT>
                    <a:lnB w="12700">
                      <a:solidFill>
                        <a:srgbClr val="FFFFFF"/>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3175">
                      <a:solidFill>
                        <a:srgbClr val="231F20"/>
                      </a:solidFill>
                      <a:prstDash val="solid"/>
                    </a:lnR>
                    <a:lnT w="12700">
                      <a:solidFill>
                        <a:srgbClr val="231F20"/>
                      </a:solidFill>
                      <a:prstDash val="solid"/>
                    </a:lnT>
                    <a:lnB w="12700">
                      <a:solidFill>
                        <a:srgbClr val="231F20"/>
                      </a:solidFill>
                      <a:prstDash val="solid"/>
                    </a:lnB>
                  </a:tcPr>
                </a:tc>
                <a:tc>
                  <a:txBody>
                    <a:bodyPr/>
                    <a:lstStyle/>
                    <a:p>
                      <a:pPr marL="3175" algn="ctr">
                        <a:lnSpc>
                          <a:spcPct val="100000"/>
                        </a:lnSpc>
                        <a:spcBef>
                          <a:spcPts val="1185"/>
                        </a:spcBef>
                      </a:pPr>
                      <a:r>
                        <a:rPr sz="1150" spc="-10" dirty="0">
                          <a:solidFill>
                            <a:srgbClr val="FFFFFF"/>
                          </a:solidFill>
                          <a:latin typeface="ヒラギノ明朝 ProN W3"/>
                          <a:cs typeface="ヒラギノ明朝 ProN W3"/>
                        </a:rPr>
                        <a:t>ご担当者携帯番号</a:t>
                      </a:r>
                      <a:endParaRPr sz="1150">
                        <a:latin typeface="ヒラギノ明朝 ProN W3"/>
                        <a:cs typeface="ヒラギノ明朝 ProN W3"/>
                      </a:endParaRPr>
                    </a:p>
                  </a:txBody>
                  <a:tcPr marL="0" marR="0" marT="150495" marB="0">
                    <a:lnL w="3175" cap="flat" cmpd="sng" algn="ctr">
                      <a:solidFill>
                        <a:srgbClr val="231F20"/>
                      </a:solidFill>
                      <a:prstDash val="solid"/>
                      <a:round/>
                      <a:headEnd type="none" w="med" len="med"/>
                      <a:tailEnd type="none" w="med" len="med"/>
                    </a:lnL>
                    <a:lnT w="12700">
                      <a:solidFill>
                        <a:srgbClr val="FFFFFF"/>
                      </a:solidFill>
                      <a:prstDash val="solid"/>
                    </a:lnT>
                    <a:lnB w="19050">
                      <a:solidFill>
                        <a:srgbClr val="231F20"/>
                      </a:solidFill>
                      <a:prstDash val="solid"/>
                    </a:lnB>
                    <a:solidFill>
                      <a:srgbClr val="231F20"/>
                    </a:solidFill>
                  </a:tcPr>
                </a:tc>
                <a:tc>
                  <a:txBody>
                    <a:bodyPr/>
                    <a:lstStyle/>
                    <a:p>
                      <a:pPr>
                        <a:lnSpc>
                          <a:spcPct val="100000"/>
                        </a:lnSpc>
                      </a:pPr>
                      <a:endParaRPr sz="1000">
                        <a:latin typeface="Times New Roman"/>
                        <a:cs typeface="Times New Roman"/>
                      </a:endParaRPr>
                    </a:p>
                  </a:txBody>
                  <a:tcPr marL="0" marR="0" marT="0" marB="0">
                    <a:lnR w="12700">
                      <a:solidFill>
                        <a:srgbClr val="231F20"/>
                      </a:solidFill>
                      <a:prstDash val="solid"/>
                    </a:lnR>
                    <a:lnT w="12700">
                      <a:solidFill>
                        <a:srgbClr val="231F20"/>
                      </a:solidFill>
                      <a:prstDash val="solid"/>
                    </a:lnT>
                    <a:lnB w="12700">
                      <a:solidFill>
                        <a:srgbClr val="231F20"/>
                      </a:solidFill>
                      <a:prstDash val="solid"/>
                    </a:lnB>
                  </a:tcPr>
                </a:tc>
                <a:extLst>
                  <a:ext uri="{0D108BD9-81ED-4DB2-BD59-A6C34878D82A}">
                    <a16:rowId xmlns:a16="http://schemas.microsoft.com/office/drawing/2014/main" val="10004"/>
                  </a:ext>
                </a:extLst>
              </a:tr>
              <a:tr h="469900">
                <a:tc>
                  <a:txBody>
                    <a:bodyPr/>
                    <a:lstStyle/>
                    <a:p>
                      <a:pPr marL="17145" algn="ctr">
                        <a:lnSpc>
                          <a:spcPct val="100000"/>
                        </a:lnSpc>
                        <a:spcBef>
                          <a:spcPts val="1090"/>
                        </a:spcBef>
                      </a:pPr>
                      <a:r>
                        <a:rPr sz="1150" spc="-105" dirty="0">
                          <a:solidFill>
                            <a:srgbClr val="FFFFFF"/>
                          </a:solidFill>
                          <a:latin typeface="ヒラギノ明朝 ProN W3"/>
                          <a:cs typeface="ヒラギノ明朝 ProN W3"/>
                        </a:rPr>
                        <a:t>ご担当者メールアドレス</a:t>
                      </a:r>
                      <a:endParaRPr sz="1150">
                        <a:latin typeface="ヒラギノ明朝 ProN W3"/>
                        <a:cs typeface="ヒラギノ明朝 ProN W3"/>
                      </a:endParaRPr>
                    </a:p>
                  </a:txBody>
                  <a:tcPr marL="0" marR="0" marT="138430" marB="0">
                    <a:lnT w="12700">
                      <a:solidFill>
                        <a:srgbClr val="FFFFFF"/>
                      </a:solidFill>
                      <a:prstDash val="solid"/>
                    </a:lnT>
                    <a:lnB w="12700">
                      <a:solidFill>
                        <a:srgbClr val="FFFFFF"/>
                      </a:solidFill>
                      <a:prstDash val="solid"/>
                    </a:lnB>
                    <a:solidFill>
                      <a:srgbClr val="231F20"/>
                    </a:solidFill>
                  </a:tcPr>
                </a:tc>
                <a:tc gridSpan="3">
                  <a:txBody>
                    <a:bodyPr/>
                    <a:lstStyle/>
                    <a:p>
                      <a:pPr>
                        <a:lnSpc>
                          <a:spcPct val="100000"/>
                        </a:lnSpc>
                      </a:pPr>
                      <a:endParaRPr sz="1000">
                        <a:latin typeface="Times New Roman"/>
                        <a:cs typeface="Times New Roman"/>
                      </a:endParaRPr>
                    </a:p>
                  </a:txBody>
                  <a:tcPr marL="0" marR="0" marT="0" marB="0">
                    <a:lnR w="12700">
                      <a:solidFill>
                        <a:srgbClr val="231F20"/>
                      </a:solidFill>
                      <a:prstDash val="solid"/>
                    </a:lnR>
                    <a:lnT w="12700" cap="flat" cmpd="sng" algn="ctr">
                      <a:solidFill>
                        <a:srgbClr val="231F20"/>
                      </a:solidFill>
                      <a:prstDash val="solid"/>
                      <a:round/>
                      <a:headEnd type="none" w="med" len="med"/>
                      <a:tailEnd type="none" w="med" len="med"/>
                    </a:lnT>
                    <a:lnB w="12700">
                      <a:solidFill>
                        <a:srgbClr val="231F2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754380">
                <a:tc>
                  <a:txBody>
                    <a:bodyPr/>
                    <a:lstStyle/>
                    <a:p>
                      <a:pPr>
                        <a:lnSpc>
                          <a:spcPct val="100000"/>
                        </a:lnSpc>
                        <a:spcBef>
                          <a:spcPts val="930"/>
                        </a:spcBef>
                      </a:pPr>
                      <a:endParaRPr sz="1150">
                        <a:latin typeface="Times New Roman"/>
                        <a:cs typeface="Times New Roman"/>
                      </a:endParaRPr>
                    </a:p>
                    <a:p>
                      <a:pPr marL="20320" algn="ctr">
                        <a:lnSpc>
                          <a:spcPct val="100000"/>
                        </a:lnSpc>
                      </a:pPr>
                      <a:r>
                        <a:rPr sz="1150" spc="-10" dirty="0">
                          <a:solidFill>
                            <a:srgbClr val="FFFFFF"/>
                          </a:solidFill>
                          <a:latin typeface="ヒラギノ明朝 ProN W3"/>
                          <a:cs typeface="ヒラギノ明朝 ProN W3"/>
                        </a:rPr>
                        <a:t>主な実施内容</a:t>
                      </a:r>
                      <a:endParaRPr sz="1150">
                        <a:latin typeface="ヒラギノ明朝 ProN W3"/>
                        <a:cs typeface="ヒラギノ明朝 ProN W3"/>
                      </a:endParaRPr>
                    </a:p>
                  </a:txBody>
                  <a:tcPr marL="0" marR="0" marT="118110" marB="0">
                    <a:lnT w="12700">
                      <a:solidFill>
                        <a:srgbClr val="FFFFFF"/>
                      </a:solidFill>
                      <a:prstDash val="solid"/>
                    </a:lnT>
                    <a:lnB w="12700">
                      <a:solidFill>
                        <a:srgbClr val="231F20"/>
                      </a:solidFill>
                      <a:prstDash val="solid"/>
                    </a:lnB>
                    <a:solidFill>
                      <a:srgbClr val="231F20"/>
                    </a:solidFill>
                  </a:tcPr>
                </a:tc>
                <a:tc gridSpan="3">
                  <a:txBody>
                    <a:bodyPr/>
                    <a:lstStyle/>
                    <a:p>
                      <a:pPr>
                        <a:lnSpc>
                          <a:spcPct val="100000"/>
                        </a:lnSpc>
                      </a:pPr>
                      <a:endParaRPr sz="850" dirty="0">
                        <a:latin typeface="Times New Roman"/>
                        <a:cs typeface="Times New Roman"/>
                      </a:endParaRPr>
                    </a:p>
                    <a:p>
                      <a:pPr>
                        <a:lnSpc>
                          <a:spcPct val="100000"/>
                        </a:lnSpc>
                      </a:pPr>
                      <a:endParaRPr sz="850" dirty="0">
                        <a:latin typeface="Times New Roman"/>
                        <a:cs typeface="Times New Roman"/>
                      </a:endParaRPr>
                    </a:p>
                    <a:p>
                      <a:pPr>
                        <a:lnSpc>
                          <a:spcPct val="100000"/>
                        </a:lnSpc>
                      </a:pPr>
                      <a:endParaRPr sz="850" dirty="0">
                        <a:latin typeface="Times New Roman"/>
                        <a:cs typeface="Times New Roman"/>
                      </a:endParaRPr>
                    </a:p>
                    <a:p>
                      <a:pPr>
                        <a:lnSpc>
                          <a:spcPct val="100000"/>
                        </a:lnSpc>
                        <a:spcBef>
                          <a:spcPts val="735"/>
                        </a:spcBef>
                      </a:pPr>
                      <a:endParaRPr lang="ja-JP" altLang="en-US" sz="850" dirty="0">
                        <a:latin typeface="Times New Roman"/>
                        <a:cs typeface="Times New Roman"/>
                      </a:endParaRPr>
                    </a:p>
                    <a:p>
                      <a:pPr marL="2486025">
                        <a:lnSpc>
                          <a:spcPct val="100000"/>
                        </a:lnSpc>
                      </a:pPr>
                      <a:r>
                        <a:rPr sz="850" spc="-110" dirty="0">
                          <a:solidFill>
                            <a:srgbClr val="231F20"/>
                          </a:solidFill>
                          <a:latin typeface="MS明朝"/>
                          <a:cs typeface="ヒラギノ明朝 ProN W3"/>
                        </a:rPr>
                        <a:t>※主な演目、出展</a:t>
                      </a:r>
                      <a:r>
                        <a:rPr sz="850" dirty="0">
                          <a:solidFill>
                            <a:srgbClr val="231F20"/>
                          </a:solidFill>
                          <a:latin typeface="MS明朝"/>
                          <a:cs typeface="ヒラギノ明朝 ProN W3"/>
                        </a:rPr>
                        <a:t>（店</a:t>
                      </a:r>
                      <a:r>
                        <a:rPr sz="850" spc="-425" dirty="0">
                          <a:solidFill>
                            <a:srgbClr val="231F20"/>
                          </a:solidFill>
                          <a:latin typeface="MS明朝"/>
                          <a:cs typeface="ヒラギノ明朝 ProN W3"/>
                        </a:rPr>
                        <a:t>）</a:t>
                      </a:r>
                      <a:r>
                        <a:rPr sz="850" spc="-5" dirty="0">
                          <a:solidFill>
                            <a:srgbClr val="231F20"/>
                          </a:solidFill>
                          <a:latin typeface="MS明朝"/>
                          <a:cs typeface="ヒラギノ明朝 ProN W3"/>
                        </a:rPr>
                        <a:t>内容などを簡潔にご記入ください。</a:t>
                      </a:r>
                      <a:endParaRPr sz="850" dirty="0">
                        <a:latin typeface="MS明朝"/>
                        <a:cs typeface="ヒラギノ明朝 ProN W3"/>
                      </a:endParaRPr>
                    </a:p>
                  </a:txBody>
                  <a:tcPr marL="0" marR="0" marT="0" marB="0">
                    <a:lnR w="12700">
                      <a:solidFill>
                        <a:srgbClr val="231F20"/>
                      </a:solidFill>
                      <a:prstDash val="solid"/>
                    </a:lnR>
                    <a:lnT w="12700">
                      <a:solidFill>
                        <a:srgbClr val="231F20"/>
                      </a:solidFill>
                      <a:prstDash val="solid"/>
                    </a:lnT>
                    <a:lnB w="12700">
                      <a:solidFill>
                        <a:srgbClr val="231F2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29" name="正方形/長方形 28">
            <a:extLst>
              <a:ext uri="{FF2B5EF4-FFF2-40B4-BE49-F238E27FC236}">
                <a16:creationId xmlns:a16="http://schemas.microsoft.com/office/drawing/2014/main" id="{539949ED-DCB9-195C-BCC8-A3C4B3E511D1}"/>
              </a:ext>
            </a:extLst>
          </p:cNvPr>
          <p:cNvSpPr/>
          <p:nvPr/>
        </p:nvSpPr>
        <p:spPr>
          <a:xfrm>
            <a:off x="3337084" y="8832870"/>
            <a:ext cx="3899972" cy="1390630"/>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w="6350">
                <a:solidFill>
                  <a:schemeClr val="tx1"/>
                </a:solidFill>
              </a:ln>
              <a:no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2025-06-17T00:00:00Z</vt:filetime>
  </property>
  <property fmtid="{D5CDD505-2E9C-101B-9397-08002B2CF9AE}" pid="3" name="Creator">
    <vt:lpwstr>Adobe Graphics Manager</vt:lpwstr>
  </property>
  <property fmtid="{D5CDD505-2E9C-101B-9397-08002B2CF9AE}" pid="4" name="LastSaved">
    <vt:filetime>2025-06-18T00:00:00Z</vt:filetime>
  </property>
  <property fmtid="{D5CDD505-2E9C-101B-9397-08002B2CF9AE}" pid="5" name="Producer">
    <vt:lpwstr>Acrobat Distiller 25.0 (macOS)</vt:lpwstr>
  </property>
</Properties>
</file>