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797675" cy="99266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E7BDE-5482-477E-8BD1-A1BBDC8E7DD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A8A277DF-6CB2-43F3-8AFE-4F60F34A6230}">
      <dgm:prSet phldrT="[テキスト]"/>
      <dgm:spPr>
        <a:solidFill>
          <a:schemeClr val="accent3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b="1" dirty="0" smtClean="0">
              <a:solidFill>
                <a:schemeClr val="tx1"/>
              </a:solidFill>
              <a:ea typeface="ＤＦ特太ゴシック体" pitchFamily="1" charset="-128"/>
            </a:rPr>
            <a:t>①深耕</a:t>
          </a:r>
          <a:r>
            <a:rPr kumimoji="1" lang="en-US" altLang="ja-JP" dirty="0" smtClean="0"/>
            <a:t>	</a:t>
          </a:r>
          <a:endParaRPr kumimoji="1" lang="ja-JP" altLang="en-US" dirty="0"/>
        </a:p>
      </dgm:t>
    </dgm:pt>
    <dgm:pt modelId="{48E74978-B56C-4E08-ABDD-92005402B65C}" type="parTrans" cxnId="{A3D31325-2703-4E48-B89F-6358A5C79360}">
      <dgm:prSet/>
      <dgm:spPr/>
      <dgm:t>
        <a:bodyPr/>
        <a:lstStyle/>
        <a:p>
          <a:endParaRPr kumimoji="1" lang="ja-JP" altLang="en-US"/>
        </a:p>
      </dgm:t>
    </dgm:pt>
    <dgm:pt modelId="{8DD9F98E-CD9A-4E10-B055-F9AFFD77095F}" type="sibTrans" cxnId="{A3D31325-2703-4E48-B89F-6358A5C79360}">
      <dgm:prSet/>
      <dgm:spPr/>
      <dgm:t>
        <a:bodyPr/>
        <a:lstStyle/>
        <a:p>
          <a:endParaRPr kumimoji="1" lang="ja-JP" altLang="en-US"/>
        </a:p>
      </dgm:t>
    </dgm:pt>
    <dgm:pt modelId="{882CE712-1DDC-410D-A1B7-B3F941BAD263}">
      <dgm:prSet phldrT="[テキスト]"/>
      <dgm:spPr>
        <a:solidFill>
          <a:schemeClr val="accent3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b="1" dirty="0" smtClean="0">
              <a:solidFill>
                <a:schemeClr val="tx1"/>
              </a:solidFill>
              <a:ea typeface="ＤＦ特太ゴシック体" pitchFamily="1" charset="-128"/>
            </a:rPr>
            <a:t>②ゼオライト散布</a:t>
          </a:r>
          <a:endParaRPr kumimoji="1" lang="ja-JP" altLang="en-US" b="1" dirty="0">
            <a:solidFill>
              <a:schemeClr val="tx1"/>
            </a:solidFill>
            <a:ea typeface="ＤＦ特太ゴシック体" pitchFamily="1" charset="-128"/>
          </a:endParaRPr>
        </a:p>
      </dgm:t>
    </dgm:pt>
    <dgm:pt modelId="{E1CAD832-242D-41F7-A9A0-5ACB796FFCB3}" type="parTrans" cxnId="{95A2C2B5-72C2-45FB-80B7-DD958CFC3440}">
      <dgm:prSet/>
      <dgm:spPr/>
      <dgm:t>
        <a:bodyPr/>
        <a:lstStyle/>
        <a:p>
          <a:endParaRPr kumimoji="1" lang="ja-JP" altLang="en-US"/>
        </a:p>
      </dgm:t>
    </dgm:pt>
    <dgm:pt modelId="{8BB5EF6A-477C-42CC-B78F-D3C0BD56C7FF}" type="sibTrans" cxnId="{95A2C2B5-72C2-45FB-80B7-DD958CFC3440}">
      <dgm:prSet/>
      <dgm:spPr/>
      <dgm:t>
        <a:bodyPr/>
        <a:lstStyle/>
        <a:p>
          <a:endParaRPr kumimoji="1" lang="ja-JP" altLang="en-US"/>
        </a:p>
      </dgm:t>
    </dgm:pt>
    <dgm:pt modelId="{4E4DECEE-69DA-4C12-83EB-DF00A5FA27ED}">
      <dgm:prSet phldrT="[テキスト]"/>
      <dgm:spPr>
        <a:solidFill>
          <a:schemeClr val="accent3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kumimoji="1" lang="ja-JP" altLang="en-US" b="1" dirty="0" smtClean="0">
              <a:solidFill>
                <a:schemeClr val="tx1"/>
              </a:solidFill>
              <a:ea typeface="ＤＦ特太ゴシック体" pitchFamily="1" charset="-128"/>
            </a:rPr>
            <a:t>③カリウムの散布</a:t>
          </a:r>
          <a:endParaRPr kumimoji="1" lang="ja-JP" altLang="en-US" b="1" dirty="0">
            <a:solidFill>
              <a:schemeClr val="tx1"/>
            </a:solidFill>
            <a:ea typeface="ＤＦ特太ゴシック体" pitchFamily="1" charset="-128"/>
          </a:endParaRPr>
        </a:p>
      </dgm:t>
    </dgm:pt>
    <dgm:pt modelId="{B6DEFF21-263A-4215-BA97-DD5121077FDA}" type="parTrans" cxnId="{8E7EA02E-54EF-458F-8FF6-6D810CE5E2F2}">
      <dgm:prSet/>
      <dgm:spPr/>
      <dgm:t>
        <a:bodyPr/>
        <a:lstStyle/>
        <a:p>
          <a:endParaRPr kumimoji="1" lang="ja-JP" altLang="en-US"/>
        </a:p>
      </dgm:t>
    </dgm:pt>
    <dgm:pt modelId="{BE41FC9B-5765-4F89-8EA6-95CC5EB71027}" type="sibTrans" cxnId="{8E7EA02E-54EF-458F-8FF6-6D810CE5E2F2}">
      <dgm:prSet/>
      <dgm:spPr/>
      <dgm:t>
        <a:bodyPr/>
        <a:lstStyle/>
        <a:p>
          <a:endParaRPr kumimoji="1" lang="ja-JP" altLang="en-US"/>
        </a:p>
      </dgm:t>
    </dgm:pt>
    <dgm:pt modelId="{CD4774C0-DDDB-4649-8CA5-2A1312469E56}">
      <dgm:prSet phldrT="[テキスト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 vert="eaVert"/>
        <a:lstStyle/>
        <a:p>
          <a:r>
            <a:rPr kumimoji="1" lang="ja-JP" altLang="en-US" sz="2800" b="1" dirty="0" smtClean="0">
              <a:solidFill>
                <a:schemeClr val="tx1"/>
              </a:solidFill>
              <a:ea typeface="ＤＦ特太ゴシック体" pitchFamily="1" charset="-128"/>
            </a:rPr>
            <a:t>安全で安心なお米</a:t>
          </a:r>
          <a:endParaRPr kumimoji="1" lang="ja-JP" altLang="en-US" sz="2800" b="1" dirty="0">
            <a:solidFill>
              <a:schemeClr val="tx1"/>
            </a:solidFill>
            <a:ea typeface="ＤＦ特太ゴシック体" pitchFamily="1" charset="-128"/>
          </a:endParaRPr>
        </a:p>
      </dgm:t>
    </dgm:pt>
    <dgm:pt modelId="{BECD675B-E428-403A-89A7-9CB0CEE29366}" type="parTrans" cxnId="{ED194B1D-AEBB-4D68-8D41-04ABF4E21BE8}">
      <dgm:prSet/>
      <dgm:spPr/>
      <dgm:t>
        <a:bodyPr/>
        <a:lstStyle/>
        <a:p>
          <a:endParaRPr kumimoji="1" lang="ja-JP" altLang="en-US"/>
        </a:p>
      </dgm:t>
    </dgm:pt>
    <dgm:pt modelId="{20F31D0A-D515-4FDE-8E6B-019A04807A0D}" type="sibTrans" cxnId="{ED194B1D-AEBB-4D68-8D41-04ABF4E21BE8}">
      <dgm:prSet/>
      <dgm:spPr/>
      <dgm:t>
        <a:bodyPr/>
        <a:lstStyle/>
        <a:p>
          <a:endParaRPr kumimoji="1" lang="ja-JP" altLang="en-US"/>
        </a:p>
      </dgm:t>
    </dgm:pt>
    <dgm:pt modelId="{59CF224B-73E6-42E7-9482-4CAEF5D3E08F}" type="pres">
      <dgm:prSet presAssocID="{0FFE7BDE-5482-477E-8BD1-A1BBDC8E7DD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9ECF8FA-E229-4851-A625-CFA057826546}" type="pres">
      <dgm:prSet presAssocID="{0FFE7BDE-5482-477E-8BD1-A1BBDC8E7DDD}" presName="arrow" presStyleLbl="bgShp" presStyleIdx="0" presStyleCnt="1" custScaleX="87059" custLinFactNeighborX="-12941" custLinFactNeighborY="347"/>
      <dgm:spPr>
        <a:solidFill>
          <a:schemeClr val="accent3">
            <a:lumMod val="75000"/>
          </a:schemeClr>
        </a:solidFill>
        <a:ln>
          <a:solidFill>
            <a:schemeClr val="accent3">
              <a:lumMod val="75000"/>
            </a:schemeClr>
          </a:solidFill>
        </a:ln>
      </dgm:spPr>
    </dgm:pt>
    <dgm:pt modelId="{5FDD1CCB-DE62-499B-9ECE-C0A138A4FB8A}" type="pres">
      <dgm:prSet presAssocID="{0FFE7BDE-5482-477E-8BD1-A1BBDC8E7DDD}" presName="linearProcess" presStyleCnt="0"/>
      <dgm:spPr/>
    </dgm:pt>
    <dgm:pt modelId="{E4445753-734A-451B-A713-519FDBF610CD}" type="pres">
      <dgm:prSet presAssocID="{A8A277DF-6CB2-43F3-8AFE-4F60F34A6230}" presName="textNode" presStyleLbl="node1" presStyleIdx="0" presStyleCnt="4" custScaleX="75602" custScaleY="74269" custLinFactX="-26564" custLinFactNeighborX="-100000" custLinFactNeighborY="-1581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F5DD02-C851-4BE4-A22C-A95D96DCCF48}" type="pres">
      <dgm:prSet presAssocID="{8DD9F98E-CD9A-4E10-B055-F9AFFD77095F}" presName="sibTrans" presStyleCnt="0"/>
      <dgm:spPr/>
    </dgm:pt>
    <dgm:pt modelId="{9EE312E2-DC64-44DD-827D-15BEE64D14A1}" type="pres">
      <dgm:prSet presAssocID="{882CE712-1DDC-410D-A1B7-B3F941BAD263}" presName="textNode" presStyleLbl="node1" presStyleIdx="1" presStyleCnt="4" custScaleX="86316" custScaleY="74269" custLinFactX="-10009" custLinFactNeighborX="-100000" custLinFactNeighborY="2372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3A226AE-692A-4DEB-B460-A483A9633A2B}" type="pres">
      <dgm:prSet presAssocID="{8BB5EF6A-477C-42CC-B78F-D3C0BD56C7FF}" presName="sibTrans" presStyleCnt="0"/>
      <dgm:spPr/>
    </dgm:pt>
    <dgm:pt modelId="{76F9924F-E627-4E12-B612-A5E9662880E4}" type="pres">
      <dgm:prSet presAssocID="{4E4DECEE-69DA-4C12-83EB-DF00A5FA27ED}" presName="textNode" presStyleLbl="node1" presStyleIdx="2" presStyleCnt="4" custScaleX="86102" custScaleY="66360" custLinFactX="-25765" custLinFactNeighborX="-100000" custLinFactNeighborY="-2768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8D3CEF1-ADA9-4A64-A1FA-822431733F2B}" type="pres">
      <dgm:prSet presAssocID="{BE41FC9B-5765-4F89-8EA6-95CC5EB71027}" presName="sibTrans" presStyleCnt="0"/>
      <dgm:spPr/>
    </dgm:pt>
    <dgm:pt modelId="{A4F479DD-5D3C-43F8-AC6D-CA090081B9C5}" type="pres">
      <dgm:prSet presAssocID="{CD4774C0-DDDB-4649-8CA5-2A1312469E56}" presName="textNode" presStyleLbl="node1" presStyleIdx="3" presStyleCnt="4" custScaleX="69237" custScaleY="202546" custLinFactNeighborX="-73407" custLinFactNeighborY="877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A0EE2D5-34ED-4046-BE06-41D3C4559C1C}" type="presOf" srcId="{882CE712-1DDC-410D-A1B7-B3F941BAD263}" destId="{9EE312E2-DC64-44DD-827D-15BEE64D14A1}" srcOrd="0" destOrd="0" presId="urn:microsoft.com/office/officeart/2005/8/layout/hProcess9"/>
    <dgm:cxn modelId="{01C2262A-C812-43DB-9A06-C314A02D093A}" type="presOf" srcId="{4E4DECEE-69DA-4C12-83EB-DF00A5FA27ED}" destId="{76F9924F-E627-4E12-B612-A5E9662880E4}" srcOrd="0" destOrd="0" presId="urn:microsoft.com/office/officeart/2005/8/layout/hProcess9"/>
    <dgm:cxn modelId="{A3D31325-2703-4E48-B89F-6358A5C79360}" srcId="{0FFE7BDE-5482-477E-8BD1-A1BBDC8E7DDD}" destId="{A8A277DF-6CB2-43F3-8AFE-4F60F34A6230}" srcOrd="0" destOrd="0" parTransId="{48E74978-B56C-4E08-ABDD-92005402B65C}" sibTransId="{8DD9F98E-CD9A-4E10-B055-F9AFFD77095F}"/>
    <dgm:cxn modelId="{ED194B1D-AEBB-4D68-8D41-04ABF4E21BE8}" srcId="{0FFE7BDE-5482-477E-8BD1-A1BBDC8E7DDD}" destId="{CD4774C0-DDDB-4649-8CA5-2A1312469E56}" srcOrd="3" destOrd="0" parTransId="{BECD675B-E428-403A-89A7-9CB0CEE29366}" sibTransId="{20F31D0A-D515-4FDE-8E6B-019A04807A0D}"/>
    <dgm:cxn modelId="{95A2C2B5-72C2-45FB-80B7-DD958CFC3440}" srcId="{0FFE7BDE-5482-477E-8BD1-A1BBDC8E7DDD}" destId="{882CE712-1DDC-410D-A1B7-B3F941BAD263}" srcOrd="1" destOrd="0" parTransId="{E1CAD832-242D-41F7-A9A0-5ACB796FFCB3}" sibTransId="{8BB5EF6A-477C-42CC-B78F-D3C0BD56C7FF}"/>
    <dgm:cxn modelId="{68DBAED0-B3EE-442A-B36E-65CE7BACAFA3}" type="presOf" srcId="{CD4774C0-DDDB-4649-8CA5-2A1312469E56}" destId="{A4F479DD-5D3C-43F8-AC6D-CA090081B9C5}" srcOrd="0" destOrd="0" presId="urn:microsoft.com/office/officeart/2005/8/layout/hProcess9"/>
    <dgm:cxn modelId="{812B414F-7161-459D-A81B-6D3D71A323BE}" type="presOf" srcId="{0FFE7BDE-5482-477E-8BD1-A1BBDC8E7DDD}" destId="{59CF224B-73E6-42E7-9482-4CAEF5D3E08F}" srcOrd="0" destOrd="0" presId="urn:microsoft.com/office/officeart/2005/8/layout/hProcess9"/>
    <dgm:cxn modelId="{8E7EA02E-54EF-458F-8FF6-6D810CE5E2F2}" srcId="{0FFE7BDE-5482-477E-8BD1-A1BBDC8E7DDD}" destId="{4E4DECEE-69DA-4C12-83EB-DF00A5FA27ED}" srcOrd="2" destOrd="0" parTransId="{B6DEFF21-263A-4215-BA97-DD5121077FDA}" sibTransId="{BE41FC9B-5765-4F89-8EA6-95CC5EB71027}"/>
    <dgm:cxn modelId="{350858DF-DDF6-46A8-9DB2-A1D517886F7A}" type="presOf" srcId="{A8A277DF-6CB2-43F3-8AFE-4F60F34A6230}" destId="{E4445753-734A-451B-A713-519FDBF610CD}" srcOrd="0" destOrd="0" presId="urn:microsoft.com/office/officeart/2005/8/layout/hProcess9"/>
    <dgm:cxn modelId="{B2EC5890-7573-40A1-92B4-F7E49D2FE10E}" type="presParOf" srcId="{59CF224B-73E6-42E7-9482-4CAEF5D3E08F}" destId="{D9ECF8FA-E229-4851-A625-CFA057826546}" srcOrd="0" destOrd="0" presId="urn:microsoft.com/office/officeart/2005/8/layout/hProcess9"/>
    <dgm:cxn modelId="{E7550015-FF44-4A0F-BF8A-BC0196A2B305}" type="presParOf" srcId="{59CF224B-73E6-42E7-9482-4CAEF5D3E08F}" destId="{5FDD1CCB-DE62-499B-9ECE-C0A138A4FB8A}" srcOrd="1" destOrd="0" presId="urn:microsoft.com/office/officeart/2005/8/layout/hProcess9"/>
    <dgm:cxn modelId="{4147D2C8-16BB-4D8E-A1E7-6CB85D996835}" type="presParOf" srcId="{5FDD1CCB-DE62-499B-9ECE-C0A138A4FB8A}" destId="{E4445753-734A-451B-A713-519FDBF610CD}" srcOrd="0" destOrd="0" presId="urn:microsoft.com/office/officeart/2005/8/layout/hProcess9"/>
    <dgm:cxn modelId="{866F51B3-F703-4061-8208-F3C40EAF826B}" type="presParOf" srcId="{5FDD1CCB-DE62-499B-9ECE-C0A138A4FB8A}" destId="{C4F5DD02-C851-4BE4-A22C-A95D96DCCF48}" srcOrd="1" destOrd="0" presId="urn:microsoft.com/office/officeart/2005/8/layout/hProcess9"/>
    <dgm:cxn modelId="{03FE73FD-420F-4BF6-8127-8C843173A434}" type="presParOf" srcId="{5FDD1CCB-DE62-499B-9ECE-C0A138A4FB8A}" destId="{9EE312E2-DC64-44DD-827D-15BEE64D14A1}" srcOrd="2" destOrd="0" presId="urn:microsoft.com/office/officeart/2005/8/layout/hProcess9"/>
    <dgm:cxn modelId="{9E6E48E0-6A58-467E-95B7-67AEC310ED65}" type="presParOf" srcId="{5FDD1CCB-DE62-499B-9ECE-C0A138A4FB8A}" destId="{E3A226AE-692A-4DEB-B460-A483A9633A2B}" srcOrd="3" destOrd="0" presId="urn:microsoft.com/office/officeart/2005/8/layout/hProcess9"/>
    <dgm:cxn modelId="{CB726D1B-0349-4F2E-B0D3-F53226C9B0E2}" type="presParOf" srcId="{5FDD1CCB-DE62-499B-9ECE-C0A138A4FB8A}" destId="{76F9924F-E627-4E12-B612-A5E9662880E4}" srcOrd="4" destOrd="0" presId="urn:microsoft.com/office/officeart/2005/8/layout/hProcess9"/>
    <dgm:cxn modelId="{3079BB6F-9EB5-4C63-ABBD-5100DEE22A83}" type="presParOf" srcId="{5FDD1CCB-DE62-499B-9ECE-C0A138A4FB8A}" destId="{B8D3CEF1-ADA9-4A64-A1FA-822431733F2B}" srcOrd="5" destOrd="0" presId="urn:microsoft.com/office/officeart/2005/8/layout/hProcess9"/>
    <dgm:cxn modelId="{8D9857BF-B0D8-40C8-ADE8-60AFE60F6E48}" type="presParOf" srcId="{5FDD1CCB-DE62-499B-9ECE-C0A138A4FB8A}" destId="{A4F479DD-5D3C-43F8-AC6D-CA090081B9C5}" srcOrd="6" destOrd="0" presId="urn:microsoft.com/office/officeart/2005/8/layout/hProcess9"/>
  </dgm:cxnLst>
  <dgm:bg/>
  <dgm:whole>
    <a:ln w="38100">
      <a:solidFill>
        <a:schemeClr val="accent3">
          <a:lumMod val="50000"/>
        </a:schemeClr>
      </a:solidFill>
      <a:prstDash val="sysDot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CF8FA-E229-4851-A625-CFA057826546}">
      <dsp:nvSpPr>
        <dsp:cNvPr id="0" name=""/>
        <dsp:cNvSpPr/>
      </dsp:nvSpPr>
      <dsp:spPr>
        <a:xfrm>
          <a:off x="144021" y="0"/>
          <a:ext cx="5328602" cy="4552280"/>
        </a:xfrm>
        <a:prstGeom prst="rightArrow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445753-734A-451B-A713-519FDBF610CD}">
      <dsp:nvSpPr>
        <dsp:cNvPr id="0" name=""/>
        <dsp:cNvSpPr/>
      </dsp:nvSpPr>
      <dsp:spPr>
        <a:xfrm>
          <a:off x="0" y="1311921"/>
          <a:ext cx="1615640" cy="1352373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b="1" kern="1200" dirty="0" smtClean="0">
              <a:solidFill>
                <a:schemeClr val="tx1"/>
              </a:solidFill>
              <a:ea typeface="ＤＦ特太ゴシック体" pitchFamily="1" charset="-128"/>
            </a:rPr>
            <a:t>①深耕</a:t>
          </a:r>
          <a:r>
            <a:rPr kumimoji="1" lang="en-US" altLang="ja-JP" sz="2800" kern="1200" dirty="0" smtClean="0"/>
            <a:t>	</a:t>
          </a:r>
          <a:endParaRPr kumimoji="1" lang="ja-JP" altLang="en-US" sz="2800" kern="1200" dirty="0"/>
        </a:p>
      </dsp:txBody>
      <dsp:txXfrm>
        <a:off x="66017" y="1377938"/>
        <a:ext cx="1483606" cy="1220339"/>
      </dsp:txXfrm>
    </dsp:sp>
    <dsp:sp modelId="{9EE312E2-DC64-44DD-827D-15BEE64D14A1}">
      <dsp:nvSpPr>
        <dsp:cNvPr id="0" name=""/>
        <dsp:cNvSpPr/>
      </dsp:nvSpPr>
      <dsp:spPr>
        <a:xfrm>
          <a:off x="1404809" y="2032001"/>
          <a:ext cx="1844602" cy="1352373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b="1" kern="1200" dirty="0" smtClean="0">
              <a:solidFill>
                <a:schemeClr val="tx1"/>
              </a:solidFill>
              <a:ea typeface="ＤＦ特太ゴシック体" pitchFamily="1" charset="-128"/>
            </a:rPr>
            <a:t>②ゼオライト散布</a:t>
          </a:r>
          <a:endParaRPr kumimoji="1" lang="ja-JP" altLang="en-US" sz="2800" b="1" kern="1200" dirty="0">
            <a:solidFill>
              <a:schemeClr val="tx1"/>
            </a:solidFill>
            <a:ea typeface="ＤＦ特太ゴシック体" pitchFamily="1" charset="-128"/>
          </a:endParaRPr>
        </a:p>
      </dsp:txBody>
      <dsp:txXfrm>
        <a:off x="1470826" y="2098018"/>
        <a:ext cx="1712568" cy="1220339"/>
      </dsp:txXfrm>
    </dsp:sp>
    <dsp:sp modelId="{76F9924F-E627-4E12-B612-A5E9662880E4}">
      <dsp:nvSpPr>
        <dsp:cNvPr id="0" name=""/>
        <dsp:cNvSpPr/>
      </dsp:nvSpPr>
      <dsp:spPr>
        <a:xfrm>
          <a:off x="3050960" y="1167896"/>
          <a:ext cx="1840029" cy="120835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b="1" kern="1200" dirty="0" smtClean="0">
              <a:solidFill>
                <a:schemeClr val="tx1"/>
              </a:solidFill>
              <a:ea typeface="ＤＦ特太ゴシック体" pitchFamily="1" charset="-128"/>
            </a:rPr>
            <a:t>③カリウムの散布</a:t>
          </a:r>
          <a:endParaRPr kumimoji="1" lang="ja-JP" altLang="en-US" sz="2800" b="1" kern="1200" dirty="0">
            <a:solidFill>
              <a:schemeClr val="tx1"/>
            </a:solidFill>
            <a:ea typeface="ＤＦ特太ゴシック体" pitchFamily="1" charset="-128"/>
          </a:endParaRPr>
        </a:p>
      </dsp:txBody>
      <dsp:txXfrm>
        <a:off x="3109947" y="1226883"/>
        <a:ext cx="1722055" cy="1090383"/>
      </dsp:txXfrm>
    </dsp:sp>
    <dsp:sp modelId="{A4F479DD-5D3C-43F8-AC6D-CA090081B9C5}">
      <dsp:nvSpPr>
        <dsp:cNvPr id="0" name=""/>
        <dsp:cNvSpPr/>
      </dsp:nvSpPr>
      <dsp:spPr>
        <a:xfrm>
          <a:off x="5616624" y="591832"/>
          <a:ext cx="1479618" cy="3688184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eaVert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b="1" kern="1200" dirty="0" smtClean="0">
              <a:solidFill>
                <a:schemeClr val="tx1"/>
              </a:solidFill>
              <a:ea typeface="ＤＦ特太ゴシック体" pitchFamily="1" charset="-128"/>
            </a:rPr>
            <a:t>安全で安心なお米</a:t>
          </a:r>
          <a:endParaRPr kumimoji="1" lang="ja-JP" altLang="en-US" sz="2800" b="1" kern="1200" dirty="0">
            <a:solidFill>
              <a:schemeClr val="tx1"/>
            </a:solidFill>
            <a:ea typeface="ＤＦ特太ゴシック体" pitchFamily="1" charset="-128"/>
          </a:endParaRPr>
        </a:p>
      </dsp:txBody>
      <dsp:txXfrm>
        <a:off x="5688853" y="664061"/>
        <a:ext cx="1335160" cy="3543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3EC5493-82DB-4E39-90A7-6038A1BA7A1C}" type="datetimeFigureOut">
              <a:rPr kumimoji="1" lang="ja-JP" altLang="en-US" smtClean="0"/>
              <a:t>2013/10/24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CE13B11-3156-42A3-9999-01CE1C31A8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8066667" cy="540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3976" y="4839295"/>
            <a:ext cx="7772400" cy="1470025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  <a:ea typeface="ＤＦ特太ゴシック体" pitchFamily="1" charset="-128"/>
              </a:rPr>
              <a:t>広野町の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  <a:ea typeface="ＤＦ特太ゴシック体" pitchFamily="1" charset="-128"/>
              </a:rPr>
              <a:t>農地除染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ea typeface="ＤＦ特太ゴシック体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095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 smtClean="0">
                <a:ea typeface="ＤＦ特太ゴシック体" pitchFamily="1" charset="-128"/>
              </a:rPr>
              <a:t>広野町の農地除染</a:t>
            </a:r>
            <a:endParaRPr kumimoji="1" lang="ja-JP" altLang="en-US" sz="4000" dirty="0">
              <a:ea typeface="ＤＦ特太ゴシック体" pitchFamily="1" charset="-128"/>
            </a:endParaRPr>
          </a:p>
        </p:txBody>
      </p:sp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1878327538"/>
              </p:ext>
            </p:extLst>
          </p:nvPr>
        </p:nvGraphicFramePr>
        <p:xfrm>
          <a:off x="827584" y="1397000"/>
          <a:ext cx="7200800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2782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573016"/>
            <a:ext cx="5486400" cy="566738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～　除染方法　　①深耕　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53216" y="4221088"/>
            <a:ext cx="5486400" cy="2088232"/>
          </a:xfrm>
          <a:ln w="38100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</a:rPr>
              <a:t>　普段は、</a:t>
            </a:r>
            <a:r>
              <a:rPr lang="en-US" altLang="ja-JP" sz="2000" dirty="0" smtClean="0">
                <a:solidFill>
                  <a:schemeClr val="tx1"/>
                </a:solidFill>
              </a:rPr>
              <a:t>10cm</a:t>
            </a:r>
            <a:r>
              <a:rPr lang="ja-JP" altLang="en-US" sz="2000" dirty="0" smtClean="0">
                <a:solidFill>
                  <a:schemeClr val="tx1"/>
                </a:solidFill>
              </a:rPr>
              <a:t>～</a:t>
            </a:r>
            <a:r>
              <a:rPr lang="en-US" altLang="ja-JP" sz="2000" dirty="0" smtClean="0">
                <a:solidFill>
                  <a:schemeClr val="tx1"/>
                </a:solidFill>
              </a:rPr>
              <a:t>15cm</a:t>
            </a:r>
            <a:r>
              <a:rPr lang="ja-JP" altLang="en-US" sz="2000" dirty="0" smtClean="0">
                <a:solidFill>
                  <a:schemeClr val="tx1"/>
                </a:solidFill>
              </a:rPr>
              <a:t>耕起する。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そこで、</a:t>
            </a:r>
            <a:r>
              <a:rPr lang="en-US" altLang="ja-JP" sz="2000" dirty="0" smtClean="0">
                <a:solidFill>
                  <a:schemeClr val="tx1"/>
                </a:solidFill>
              </a:rPr>
              <a:t>20</a:t>
            </a:r>
            <a:r>
              <a:rPr lang="ja-JP" altLang="en-US" sz="2000" dirty="0">
                <a:solidFill>
                  <a:schemeClr val="tx1"/>
                </a:solidFill>
              </a:rPr>
              <a:t>ｃｍ程度耕す</a:t>
            </a:r>
            <a:r>
              <a:rPr lang="ja-JP" altLang="en-US" sz="2000" dirty="0" smtClean="0">
                <a:solidFill>
                  <a:schemeClr val="tx1"/>
                </a:solidFill>
              </a:rPr>
              <a:t>ことで、</a:t>
            </a:r>
            <a:r>
              <a:rPr lang="ja-JP" altLang="en-US" sz="2000" dirty="0">
                <a:solidFill>
                  <a:schemeClr val="tx1"/>
                </a:solidFill>
              </a:rPr>
              <a:t>放射性物質を地中に分散させ、稲が根を張る表面部分の放射性物質</a:t>
            </a:r>
            <a:r>
              <a:rPr lang="ja-JP" altLang="en-US" sz="2000" dirty="0" smtClean="0">
                <a:solidFill>
                  <a:schemeClr val="tx1"/>
                </a:solidFill>
              </a:rPr>
              <a:t>を</a:t>
            </a:r>
            <a:r>
              <a:rPr lang="ja-JP" altLang="en-US" sz="2000" dirty="0">
                <a:solidFill>
                  <a:schemeClr val="tx1"/>
                </a:solidFill>
              </a:rPr>
              <a:t>少なく</a:t>
            </a:r>
            <a:r>
              <a:rPr lang="ja-JP" altLang="en-US" sz="2000" dirty="0" smtClean="0">
                <a:solidFill>
                  <a:schemeClr val="tx1"/>
                </a:solidFill>
              </a:rPr>
              <a:t>する。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endParaRPr kumimoji="1" lang="en-US" altLang="ja-JP" sz="2000" dirty="0">
              <a:solidFill>
                <a:schemeClr val="tx1"/>
              </a:solidFill>
            </a:endParaRPr>
          </a:p>
          <a:p>
            <a:r>
              <a:rPr lang="en-US" altLang="ja-JP" sz="2000" dirty="0" smtClean="0">
                <a:solidFill>
                  <a:schemeClr val="tx1"/>
                </a:solidFill>
              </a:rPr>
              <a:t>       </a:t>
            </a:r>
            <a:r>
              <a:rPr lang="ja-JP" altLang="en-US" sz="2000" dirty="0" smtClean="0">
                <a:solidFill>
                  <a:schemeClr val="tx1"/>
                </a:solidFill>
              </a:rPr>
              <a:t>放射性物質（セシウム）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051720" y="620688"/>
            <a:ext cx="5021629" cy="2952328"/>
            <a:chOff x="0" y="0"/>
            <a:chExt cx="2700000" cy="1257300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0" y="57150"/>
              <a:ext cx="2700000" cy="1200150"/>
              <a:chOff x="0" y="57150"/>
              <a:chExt cx="2700000" cy="1200150"/>
            </a:xfrm>
          </p:grpSpPr>
          <p:sp>
            <p:nvSpPr>
              <p:cNvPr id="30" name="正方形/長方形 29"/>
              <p:cNvSpPr/>
              <p:nvPr/>
            </p:nvSpPr>
            <p:spPr>
              <a:xfrm>
                <a:off x="0" y="57150"/>
                <a:ext cx="2700000" cy="120015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0" y="1095375"/>
                <a:ext cx="2700000" cy="161925"/>
              </a:xfrm>
              <a:prstGeom prst="rect">
                <a:avLst/>
              </a:prstGeom>
              <a:blipFill>
                <a:blip r:embed="rId2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円/楕円 6"/>
            <p:cNvSpPr/>
            <p:nvPr/>
          </p:nvSpPr>
          <p:spPr>
            <a:xfrm>
              <a:off x="95250" y="16192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400050" y="0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771525" y="0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866775" y="23812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1285875" y="38100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1924050" y="44767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2095500" y="0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2562225" y="20002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400050" y="75247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381000" y="29527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1457325" y="838200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1266825" y="42862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1704975" y="18097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2095500" y="25717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2400300" y="88582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76200" y="704850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781050" y="86677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809625" y="476250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1104900" y="75247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6" name="円/楕円 25"/>
            <p:cNvSpPr/>
            <p:nvPr/>
          </p:nvSpPr>
          <p:spPr>
            <a:xfrm>
              <a:off x="1914525" y="895350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1685925" y="61912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2124075" y="676275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29" name="円/楕円 28"/>
            <p:cNvSpPr/>
            <p:nvPr/>
          </p:nvSpPr>
          <p:spPr>
            <a:xfrm>
              <a:off x="2543175" y="552450"/>
              <a:ext cx="95250" cy="952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</p:grpSp>
      <p:sp>
        <p:nvSpPr>
          <p:cNvPr id="32" name="円/楕円 31"/>
          <p:cNvSpPr/>
          <p:nvPr/>
        </p:nvSpPr>
        <p:spPr>
          <a:xfrm>
            <a:off x="1963144" y="5949280"/>
            <a:ext cx="177152" cy="22366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3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501008"/>
            <a:ext cx="5486400" cy="566738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～　除染方法　　②ゼオライト散布　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57571" y="4293096"/>
            <a:ext cx="5486400" cy="2160240"/>
          </a:xfrm>
          <a:ln w="38100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ゼオライトを田んぼに散布して、土壌改良を行う。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ゼオライトが土壌中にあると、後から散布するカリウムが土壌中にとどまりやすくなる。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endParaRPr kumimoji="1" lang="en-US" altLang="ja-JP" sz="2000" dirty="0" smtClean="0">
              <a:solidFill>
                <a:schemeClr val="tx1"/>
              </a:solidFill>
            </a:endParaRPr>
          </a:p>
          <a:p>
            <a:endParaRPr lang="en-US" altLang="ja-JP" sz="2000" dirty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　　  放射性物質（セシウム）　　　  ゼオライト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1928518" y="476672"/>
            <a:ext cx="5235770" cy="3024336"/>
            <a:chOff x="0" y="0"/>
            <a:chExt cx="2700000" cy="1238250"/>
          </a:xfrm>
        </p:grpSpPr>
        <p:grpSp>
          <p:nvGrpSpPr>
            <p:cNvPr id="71" name="グループ化 70"/>
            <p:cNvGrpSpPr/>
            <p:nvPr/>
          </p:nvGrpSpPr>
          <p:grpSpPr>
            <a:xfrm>
              <a:off x="0" y="0"/>
              <a:ext cx="2700000" cy="1238250"/>
              <a:chOff x="0" y="0"/>
              <a:chExt cx="2700000" cy="1238250"/>
            </a:xfrm>
          </p:grpSpPr>
          <p:grpSp>
            <p:nvGrpSpPr>
              <p:cNvPr id="82" name="グループ化 81"/>
              <p:cNvGrpSpPr/>
              <p:nvPr/>
            </p:nvGrpSpPr>
            <p:grpSpPr>
              <a:xfrm>
                <a:off x="0" y="57150"/>
                <a:ext cx="2700000" cy="1181100"/>
                <a:chOff x="0" y="57150"/>
                <a:chExt cx="2700000" cy="1181100"/>
              </a:xfrm>
            </p:grpSpPr>
            <p:sp>
              <p:nvSpPr>
                <p:cNvPr id="106" name="正方形/長方形 105"/>
                <p:cNvSpPr/>
                <p:nvPr/>
              </p:nvSpPr>
              <p:spPr>
                <a:xfrm>
                  <a:off x="0" y="57150"/>
                  <a:ext cx="2700000" cy="1171575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2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7" name="正方形/長方形 106"/>
                <p:cNvSpPr/>
                <p:nvPr/>
              </p:nvSpPr>
              <p:spPr>
                <a:xfrm>
                  <a:off x="0" y="1076325"/>
                  <a:ext cx="2700000" cy="161925"/>
                </a:xfrm>
                <a:prstGeom prst="rect">
                  <a:avLst/>
                </a:prstGeom>
                <a:blipFill>
                  <a:blip r:embed="rId2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3" name="円/楕円 82"/>
              <p:cNvSpPr/>
              <p:nvPr/>
            </p:nvSpPr>
            <p:spPr>
              <a:xfrm>
                <a:off x="161925" y="28575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円/楕円 83"/>
              <p:cNvSpPr/>
              <p:nvPr/>
            </p:nvSpPr>
            <p:spPr>
              <a:xfrm>
                <a:off x="400050" y="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円/楕円 84"/>
              <p:cNvSpPr/>
              <p:nvPr/>
            </p:nvSpPr>
            <p:spPr>
              <a:xfrm>
                <a:off x="771525" y="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円/楕円 85"/>
              <p:cNvSpPr/>
              <p:nvPr/>
            </p:nvSpPr>
            <p:spPr>
              <a:xfrm>
                <a:off x="1066800" y="89535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円/楕円 86"/>
              <p:cNvSpPr/>
              <p:nvPr/>
            </p:nvSpPr>
            <p:spPr>
              <a:xfrm>
                <a:off x="1285875" y="3810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円/楕円 87"/>
              <p:cNvSpPr/>
              <p:nvPr/>
            </p:nvSpPr>
            <p:spPr>
              <a:xfrm>
                <a:off x="1562100" y="30480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円/楕円 88"/>
              <p:cNvSpPr/>
              <p:nvPr/>
            </p:nvSpPr>
            <p:spPr>
              <a:xfrm>
                <a:off x="2095500" y="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円/楕円 89"/>
              <p:cNvSpPr/>
              <p:nvPr/>
            </p:nvSpPr>
            <p:spPr>
              <a:xfrm>
                <a:off x="2486025" y="3810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円/楕円 90"/>
              <p:cNvSpPr/>
              <p:nvPr/>
            </p:nvSpPr>
            <p:spPr>
              <a:xfrm>
                <a:off x="390525" y="695325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円/楕円 91"/>
              <p:cNvSpPr/>
              <p:nvPr/>
            </p:nvSpPr>
            <p:spPr>
              <a:xfrm>
                <a:off x="609600" y="371475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円/楕円 92"/>
              <p:cNvSpPr/>
              <p:nvPr/>
            </p:nvSpPr>
            <p:spPr>
              <a:xfrm>
                <a:off x="990600" y="11430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円/楕円 93"/>
              <p:cNvSpPr/>
              <p:nvPr/>
            </p:nvSpPr>
            <p:spPr>
              <a:xfrm>
                <a:off x="1457325" y="714375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円/楕円 94"/>
              <p:cNvSpPr/>
              <p:nvPr/>
            </p:nvSpPr>
            <p:spPr>
              <a:xfrm>
                <a:off x="1771650" y="85725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円/楕円 95"/>
              <p:cNvSpPr/>
              <p:nvPr/>
            </p:nvSpPr>
            <p:spPr>
              <a:xfrm>
                <a:off x="1895475" y="11430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円/楕円 96"/>
              <p:cNvSpPr/>
              <p:nvPr/>
            </p:nvSpPr>
            <p:spPr>
              <a:xfrm>
                <a:off x="2190750" y="83820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円/楕円 97"/>
              <p:cNvSpPr/>
              <p:nvPr/>
            </p:nvSpPr>
            <p:spPr>
              <a:xfrm>
                <a:off x="152400" y="714375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円/楕円 98"/>
              <p:cNvSpPr/>
              <p:nvPr/>
            </p:nvSpPr>
            <p:spPr>
              <a:xfrm>
                <a:off x="619125" y="771525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円/楕円 99"/>
              <p:cNvSpPr/>
              <p:nvPr/>
            </p:nvSpPr>
            <p:spPr>
              <a:xfrm>
                <a:off x="838200" y="504825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円/楕円 100"/>
              <p:cNvSpPr/>
              <p:nvPr/>
            </p:nvSpPr>
            <p:spPr>
              <a:xfrm>
                <a:off x="1085850" y="47625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円/楕円 101"/>
              <p:cNvSpPr/>
              <p:nvPr/>
            </p:nvSpPr>
            <p:spPr>
              <a:xfrm>
                <a:off x="1752600" y="600075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円/楕円 102"/>
              <p:cNvSpPr/>
              <p:nvPr/>
            </p:nvSpPr>
            <p:spPr>
              <a:xfrm>
                <a:off x="1819275" y="342900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円/楕円 103"/>
              <p:cNvSpPr/>
              <p:nvPr/>
            </p:nvSpPr>
            <p:spPr>
              <a:xfrm>
                <a:off x="2114550" y="466725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円/楕円 104"/>
              <p:cNvSpPr/>
              <p:nvPr/>
            </p:nvSpPr>
            <p:spPr>
              <a:xfrm>
                <a:off x="2362200" y="352425"/>
                <a:ext cx="95250" cy="952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2" name="円/楕円 71"/>
            <p:cNvSpPr/>
            <p:nvPr/>
          </p:nvSpPr>
          <p:spPr>
            <a:xfrm>
              <a:off x="219075" y="238125"/>
              <a:ext cx="66675" cy="66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457200" y="752475"/>
              <a:ext cx="66675" cy="66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714375" y="781050"/>
              <a:ext cx="66675" cy="66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885825" y="581025"/>
              <a:ext cx="66675" cy="66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1285875" y="85725"/>
              <a:ext cx="66675" cy="66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1504950" y="666750"/>
              <a:ext cx="66675" cy="66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1895475" y="371475"/>
              <a:ext cx="66675" cy="66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79" name="円/楕円 78"/>
            <p:cNvSpPr/>
            <p:nvPr/>
          </p:nvSpPr>
          <p:spPr>
            <a:xfrm>
              <a:off x="2266950" y="828675"/>
              <a:ext cx="66675" cy="66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2419350" y="428625"/>
              <a:ext cx="66675" cy="66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81" name="円/楕円 80"/>
            <p:cNvSpPr/>
            <p:nvPr/>
          </p:nvSpPr>
          <p:spPr>
            <a:xfrm>
              <a:off x="1981200" y="114300"/>
              <a:ext cx="66675" cy="666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</p:grpSp>
      <p:sp>
        <p:nvSpPr>
          <p:cNvPr id="108" name="円/楕円 107"/>
          <p:cNvSpPr/>
          <p:nvPr/>
        </p:nvSpPr>
        <p:spPr>
          <a:xfrm>
            <a:off x="2017956" y="6160190"/>
            <a:ext cx="177780" cy="2211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>
              <a:solidFill>
                <a:schemeClr val="tx1"/>
              </a:solidFill>
            </a:endParaRPr>
          </a:p>
        </p:txBody>
      </p:sp>
      <p:sp>
        <p:nvSpPr>
          <p:cNvPr id="109" name="円/楕円 108"/>
          <p:cNvSpPr/>
          <p:nvPr/>
        </p:nvSpPr>
        <p:spPr>
          <a:xfrm>
            <a:off x="5148064" y="6165304"/>
            <a:ext cx="124446" cy="221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22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356992"/>
            <a:ext cx="5486400" cy="566738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～　除染方法　　③カリウム散布　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57571" y="4005064"/>
            <a:ext cx="5486400" cy="2520280"/>
          </a:xfrm>
          <a:ln w="38100"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r>
              <a:rPr lang="ja-JP" altLang="en-US" sz="2000" dirty="0" smtClean="0">
                <a:solidFill>
                  <a:schemeClr val="tx1"/>
                </a:solidFill>
              </a:rPr>
              <a:t>　稲は、成長する段階でカリウムを吸収する。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しかし、田んぼ</a:t>
            </a:r>
            <a:r>
              <a:rPr lang="ja-JP" altLang="en-US" sz="2000" dirty="0" smtClean="0">
                <a:solidFill>
                  <a:schemeClr val="tx1"/>
                </a:solidFill>
              </a:rPr>
              <a:t>にカリウムを不足していると、セシウムを間違えて吸収してしまう。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そこで、放射性物質を吸収しないように、カリウムを十分に田んぼに散布する。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</a:rPr>
              <a:t>　 放射性物質　　　　ゼオライト　　　　カリウム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8" name="円/楕円 107"/>
          <p:cNvSpPr/>
          <p:nvPr/>
        </p:nvSpPr>
        <p:spPr>
          <a:xfrm>
            <a:off x="2017956" y="6160190"/>
            <a:ext cx="177780" cy="2211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>
              <a:solidFill>
                <a:schemeClr val="tx1"/>
              </a:solidFill>
            </a:endParaRPr>
          </a:p>
        </p:txBody>
      </p:sp>
      <p:sp>
        <p:nvSpPr>
          <p:cNvPr id="109" name="円/楕円 108"/>
          <p:cNvSpPr/>
          <p:nvPr/>
        </p:nvSpPr>
        <p:spPr>
          <a:xfrm>
            <a:off x="3952596" y="6165304"/>
            <a:ext cx="124446" cy="221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>
              <a:solidFill>
                <a:schemeClr val="tx1"/>
              </a:solidFill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1907704" y="476672"/>
            <a:ext cx="5184576" cy="2880320"/>
            <a:chOff x="0" y="0"/>
            <a:chExt cx="2700000" cy="1238250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0" y="0"/>
              <a:ext cx="2700000" cy="1238250"/>
              <a:chOff x="0" y="0"/>
              <a:chExt cx="2700000" cy="1238250"/>
            </a:xfrm>
          </p:grpSpPr>
          <p:grpSp>
            <p:nvGrpSpPr>
              <p:cNvPr id="56" name="グループ化 55"/>
              <p:cNvGrpSpPr/>
              <p:nvPr/>
            </p:nvGrpSpPr>
            <p:grpSpPr>
              <a:xfrm>
                <a:off x="0" y="0"/>
                <a:ext cx="2700000" cy="1238250"/>
                <a:chOff x="0" y="0"/>
                <a:chExt cx="2700000" cy="1238250"/>
              </a:xfrm>
            </p:grpSpPr>
            <p:grpSp>
              <p:nvGrpSpPr>
                <p:cNvPr id="67" name="グループ化 66"/>
                <p:cNvGrpSpPr/>
                <p:nvPr/>
              </p:nvGrpSpPr>
              <p:grpSpPr>
                <a:xfrm>
                  <a:off x="0" y="57150"/>
                  <a:ext cx="2700000" cy="1181100"/>
                  <a:chOff x="0" y="57150"/>
                  <a:chExt cx="2700000" cy="1181100"/>
                </a:xfrm>
              </p:grpSpPr>
              <p:sp>
                <p:nvSpPr>
                  <p:cNvPr id="131" name="正方形/長方形 130"/>
                  <p:cNvSpPr/>
                  <p:nvPr/>
                </p:nvSpPr>
                <p:spPr>
                  <a:xfrm>
                    <a:off x="0" y="57150"/>
                    <a:ext cx="2700000" cy="1181100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2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2" name="正方形/長方形 131"/>
                  <p:cNvSpPr/>
                  <p:nvPr/>
                </p:nvSpPr>
                <p:spPr>
                  <a:xfrm>
                    <a:off x="0" y="1076325"/>
                    <a:ext cx="2700000" cy="161925"/>
                  </a:xfrm>
                  <a:prstGeom prst="rect">
                    <a:avLst/>
                  </a:prstGeom>
                  <a:blipFill>
                    <a:blip r:embed="rId2"/>
                    <a:tile tx="0" ty="0" sx="100000" sy="100000" flip="none" algn="tl"/>
                  </a:blip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68" name="円/楕円 67"/>
                <p:cNvSpPr/>
                <p:nvPr/>
              </p:nvSpPr>
              <p:spPr>
                <a:xfrm>
                  <a:off x="133350" y="85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円/楕円 68"/>
                <p:cNvSpPr/>
                <p:nvPr/>
              </p:nvSpPr>
              <p:spPr>
                <a:xfrm>
                  <a:off x="400050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0" name="円/楕円 109"/>
                <p:cNvSpPr/>
                <p:nvPr/>
              </p:nvSpPr>
              <p:spPr>
                <a:xfrm>
                  <a:off x="771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1" name="円/楕円 110"/>
                <p:cNvSpPr/>
                <p:nvPr/>
              </p:nvSpPr>
              <p:spPr>
                <a:xfrm>
                  <a:off x="1666875" y="6572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" name="円/楕円 111"/>
                <p:cNvSpPr/>
                <p:nvPr/>
              </p:nvSpPr>
              <p:spPr>
                <a:xfrm>
                  <a:off x="1285875" y="381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" name="円/楕円 112"/>
                <p:cNvSpPr/>
                <p:nvPr/>
              </p:nvSpPr>
              <p:spPr>
                <a:xfrm>
                  <a:off x="1733550" y="104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4" name="円/楕円 113"/>
                <p:cNvSpPr/>
                <p:nvPr/>
              </p:nvSpPr>
              <p:spPr>
                <a:xfrm>
                  <a:off x="2095500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5" name="円/楕円 114"/>
                <p:cNvSpPr/>
                <p:nvPr/>
              </p:nvSpPr>
              <p:spPr>
                <a:xfrm>
                  <a:off x="2486025" y="381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6" name="円/楕円 115"/>
                <p:cNvSpPr/>
                <p:nvPr/>
              </p:nvSpPr>
              <p:spPr>
                <a:xfrm>
                  <a:off x="527447" y="732788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7" name="円/楕円 116"/>
                <p:cNvSpPr/>
                <p:nvPr/>
              </p:nvSpPr>
              <p:spPr>
                <a:xfrm>
                  <a:off x="581025" y="400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8" name="円/楕円 117"/>
                <p:cNvSpPr/>
                <p:nvPr/>
              </p:nvSpPr>
              <p:spPr>
                <a:xfrm>
                  <a:off x="990600" y="1143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9" name="円/楕円 118"/>
                <p:cNvSpPr/>
                <p:nvPr/>
              </p:nvSpPr>
              <p:spPr>
                <a:xfrm>
                  <a:off x="1343025" y="5905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" name="円/楕円 119"/>
                <p:cNvSpPr/>
                <p:nvPr/>
              </p:nvSpPr>
              <p:spPr>
                <a:xfrm>
                  <a:off x="1524000" y="2952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1" name="円/楕円 120"/>
                <p:cNvSpPr/>
                <p:nvPr/>
              </p:nvSpPr>
              <p:spPr>
                <a:xfrm>
                  <a:off x="1943100" y="2952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2" name="円/楕円 121"/>
                <p:cNvSpPr/>
                <p:nvPr/>
              </p:nvSpPr>
              <p:spPr>
                <a:xfrm>
                  <a:off x="2295525" y="742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3" name="円/楕円 122"/>
                <p:cNvSpPr/>
                <p:nvPr/>
              </p:nvSpPr>
              <p:spPr>
                <a:xfrm>
                  <a:off x="123825" y="895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4" name="円/楕円 123"/>
                <p:cNvSpPr/>
                <p:nvPr/>
              </p:nvSpPr>
              <p:spPr>
                <a:xfrm>
                  <a:off x="904875" y="857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5" name="円/楕円 124"/>
                <p:cNvSpPr/>
                <p:nvPr/>
              </p:nvSpPr>
              <p:spPr>
                <a:xfrm>
                  <a:off x="933450" y="409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6" name="円/楕円 125"/>
                <p:cNvSpPr/>
                <p:nvPr/>
              </p:nvSpPr>
              <p:spPr>
                <a:xfrm>
                  <a:off x="1428750" y="866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7" name="円/楕円 126"/>
                <p:cNvSpPr/>
                <p:nvPr/>
              </p:nvSpPr>
              <p:spPr>
                <a:xfrm>
                  <a:off x="1924050" y="790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8" name="円/楕円 127"/>
                <p:cNvSpPr/>
                <p:nvPr/>
              </p:nvSpPr>
              <p:spPr>
                <a:xfrm>
                  <a:off x="1676400" y="4381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9" name="円/楕円 128"/>
                <p:cNvSpPr/>
                <p:nvPr/>
              </p:nvSpPr>
              <p:spPr>
                <a:xfrm>
                  <a:off x="2190750" y="3905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0" name="円/楕円 129"/>
                <p:cNvSpPr/>
                <p:nvPr/>
              </p:nvSpPr>
              <p:spPr>
                <a:xfrm>
                  <a:off x="2419350" y="3048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57" name="円/楕円 56"/>
              <p:cNvSpPr/>
              <p:nvPr/>
            </p:nvSpPr>
            <p:spPr>
              <a:xfrm>
                <a:off x="190500" y="114300"/>
                <a:ext cx="66675" cy="66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円/楕円 57"/>
              <p:cNvSpPr/>
              <p:nvPr/>
            </p:nvSpPr>
            <p:spPr>
              <a:xfrm>
                <a:off x="476250" y="695325"/>
                <a:ext cx="66675" cy="66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円/楕円 58"/>
              <p:cNvSpPr/>
              <p:nvPr/>
            </p:nvSpPr>
            <p:spPr>
              <a:xfrm>
                <a:off x="1019175" y="828675"/>
                <a:ext cx="66675" cy="66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円/楕円 59"/>
              <p:cNvSpPr/>
              <p:nvPr/>
            </p:nvSpPr>
            <p:spPr>
              <a:xfrm>
                <a:off x="1028700" y="485775"/>
                <a:ext cx="66675" cy="66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円/楕円 60"/>
              <p:cNvSpPr/>
              <p:nvPr/>
            </p:nvSpPr>
            <p:spPr>
              <a:xfrm>
                <a:off x="1285875" y="85725"/>
                <a:ext cx="66675" cy="66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円/楕円 61"/>
              <p:cNvSpPr/>
              <p:nvPr/>
            </p:nvSpPr>
            <p:spPr>
              <a:xfrm>
                <a:off x="1609725" y="638175"/>
                <a:ext cx="66675" cy="66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円/楕円 62"/>
              <p:cNvSpPr/>
              <p:nvPr/>
            </p:nvSpPr>
            <p:spPr>
              <a:xfrm>
                <a:off x="1771650" y="447675"/>
                <a:ext cx="66675" cy="66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円/楕円 63"/>
              <p:cNvSpPr/>
              <p:nvPr/>
            </p:nvSpPr>
            <p:spPr>
              <a:xfrm>
                <a:off x="2362200" y="704850"/>
                <a:ext cx="66675" cy="66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円/楕円 64"/>
              <p:cNvSpPr/>
              <p:nvPr/>
            </p:nvSpPr>
            <p:spPr>
              <a:xfrm>
                <a:off x="2476500" y="361950"/>
                <a:ext cx="66675" cy="66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円/楕円 65"/>
              <p:cNvSpPr/>
              <p:nvPr/>
            </p:nvSpPr>
            <p:spPr>
              <a:xfrm>
                <a:off x="2009775" y="238125"/>
                <a:ext cx="66675" cy="6667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6" name="円/楕円 45"/>
            <p:cNvSpPr/>
            <p:nvPr/>
          </p:nvSpPr>
          <p:spPr>
            <a:xfrm>
              <a:off x="209550" y="381000"/>
              <a:ext cx="85726" cy="85726"/>
            </a:xfrm>
            <a:prstGeom prst="ellipse">
              <a:avLst/>
            </a:prstGeom>
            <a:ln w="63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523875" y="47625"/>
              <a:ext cx="85726" cy="85726"/>
            </a:xfrm>
            <a:prstGeom prst="ellipse">
              <a:avLst/>
            </a:prstGeom>
            <a:ln w="63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161925" y="771525"/>
              <a:ext cx="85726" cy="85726"/>
            </a:xfrm>
            <a:prstGeom prst="ellipse">
              <a:avLst/>
            </a:prstGeom>
            <a:ln w="63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1085850" y="209550"/>
              <a:ext cx="85726" cy="85726"/>
            </a:xfrm>
            <a:prstGeom prst="ellipse">
              <a:avLst/>
            </a:prstGeom>
            <a:ln w="63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1257300" y="342900"/>
              <a:ext cx="85726" cy="85726"/>
            </a:xfrm>
            <a:prstGeom prst="ellipse">
              <a:avLst/>
            </a:prstGeom>
            <a:ln w="63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1571625" y="142875"/>
              <a:ext cx="85726" cy="85726"/>
            </a:xfrm>
            <a:prstGeom prst="ellipse">
              <a:avLst/>
            </a:prstGeom>
            <a:ln w="63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1924050" y="590550"/>
              <a:ext cx="85726" cy="85726"/>
            </a:xfrm>
            <a:prstGeom prst="ellipse">
              <a:avLst/>
            </a:prstGeom>
            <a:ln w="63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53" name="円/楕円 52"/>
            <p:cNvSpPr/>
            <p:nvPr/>
          </p:nvSpPr>
          <p:spPr>
            <a:xfrm>
              <a:off x="2238375" y="533400"/>
              <a:ext cx="85726" cy="85726"/>
            </a:xfrm>
            <a:prstGeom prst="ellipse">
              <a:avLst/>
            </a:prstGeom>
            <a:ln w="63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2238375" y="142875"/>
              <a:ext cx="85726" cy="85726"/>
            </a:xfrm>
            <a:prstGeom prst="ellipse">
              <a:avLst/>
            </a:prstGeom>
            <a:ln w="63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752475" y="561975"/>
              <a:ext cx="85726" cy="85726"/>
            </a:xfrm>
            <a:prstGeom prst="ellipse">
              <a:avLst/>
            </a:prstGeom>
            <a:ln w="6350">
              <a:solidFill>
                <a:sysClr val="windowText" lastClr="0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</p:grpSp>
      <p:sp>
        <p:nvSpPr>
          <p:cNvPr id="133" name="円/楕円 132"/>
          <p:cNvSpPr/>
          <p:nvPr/>
        </p:nvSpPr>
        <p:spPr>
          <a:xfrm>
            <a:off x="5703496" y="6174308"/>
            <a:ext cx="157621" cy="192902"/>
          </a:xfrm>
          <a:prstGeom prst="ellipse">
            <a:avLst/>
          </a:prstGeom>
          <a:ln w="6350">
            <a:solidFill>
              <a:sysClr val="windowText" lastClr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20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スライド 1 - &amp;quot;広野町の農地除染&amp;quot;&quot;/&gt;&lt;property id=&quot;20307&quot; value=&quot;256&quot;/&gt;&lt;/object&gt;&lt;object type=&quot;3&quot; unique_id=&quot;10005&quot;&gt;&lt;property id=&quot;20148&quot; value=&quot;5&quot;/&gt;&lt;property id=&quot;20300&quot; value=&quot;スライド 2 - &amp;quot;広野町の農地除染&amp;quot;&quot;/&gt;&lt;property id=&quot;20307&quot; value=&quot;259&quot;/&gt;&lt;/object&gt;&lt;object type=&quot;3&quot; unique_id=&quot;10006&quot;&gt;&lt;property id=&quot;20148&quot; value=&quot;5&quot;/&gt;&lt;property id=&quot;20300&quot; value=&quot;スライド 3 - &amp;quot;～　除染方法　　①深耕　～&amp;quot;&quot;/&gt;&lt;property id=&quot;20307&quot; value=&quot;260&quot;/&gt;&lt;/object&gt;&lt;object type=&quot;3&quot; unique_id=&quot;10007&quot;&gt;&lt;property id=&quot;20148&quot; value=&quot;5&quot;/&gt;&lt;property id=&quot;20300&quot; value=&quot;スライド 4 - &amp;quot;～　除染方法　　②ゼオライト散布　～&amp;quot;&quot;/&gt;&lt;property id=&quot;20307&quot; value=&quot;261&quot;/&gt;&lt;/object&gt;&lt;object type=&quot;3&quot; unique_id=&quot;10008&quot;&gt;&lt;property id=&quot;20148&quot; value=&quot;5&quot;/&gt;&lt;property id=&quot;20300&quot; value=&quot;スライド 5 - &amp;quot;～　除染方法　　③カリウム散布　～&amp;quot;&quot;/&gt;&lt;property id=&quot;20307&quot; value=&quot;26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</TotalTime>
  <Words>25</Words>
  <Application>Microsoft Office PowerPoint</Application>
  <PresentationFormat>画面に合わせる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ウェーブ</vt:lpstr>
      <vt:lpstr>広野町の農地除染</vt:lpstr>
      <vt:lpstr>広野町の農地除染</vt:lpstr>
      <vt:lpstr>～　除染方法　　①深耕　～</vt:lpstr>
      <vt:lpstr>～　除染方法　　②ゼオライト散布　～</vt:lpstr>
      <vt:lpstr>～　除染方法　　③カリウム散布　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広野町農地除染について</dc:title>
  <dc:creator>新妻秀平</dc:creator>
  <cp:lastModifiedBy>磯部智史</cp:lastModifiedBy>
  <cp:revision>16</cp:revision>
  <cp:lastPrinted>2013-05-24T06:18:11Z</cp:lastPrinted>
  <dcterms:created xsi:type="dcterms:W3CDTF">2013-05-24T03:53:19Z</dcterms:created>
  <dcterms:modified xsi:type="dcterms:W3CDTF">2013-10-24T10:05:40Z</dcterms:modified>
</cp:coreProperties>
</file>